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5EC"/>
          </a:solidFill>
        </a:fill>
      </a:tcStyle>
    </a:wholeTbl>
    <a:band2H>
      <a:tcTxStyle/>
      <a:tcStyle>
        <a:tcBdr/>
        <a:fill>
          <a:solidFill>
            <a:srgbClr val="E8EBF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E6CA"/>
          </a:solidFill>
        </a:fill>
      </a:tcStyle>
    </a:wholeTbl>
    <a:band2H>
      <a:tcTxStyle/>
      <a:tcStyle>
        <a:tcBdr/>
        <a:fill>
          <a:solidFill>
            <a:srgbClr val="FCF3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ED1"/>
          </a:solidFill>
        </a:fill>
      </a:tcStyle>
    </a:wholeTbl>
    <a:band2H>
      <a:tcTxStyle/>
      <a:tcStyle>
        <a:tcBdr/>
        <a:fill>
          <a:solidFill>
            <a:srgbClr val="FAE8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6"/>
  </p:normalViewPr>
  <p:slideViewPr>
    <p:cSldViewPr snapToGrid="0">
      <p:cViewPr varScale="1">
        <p:scale>
          <a:sx n="106" d="100"/>
          <a:sy n="106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198799" y="914400"/>
            <a:ext cx="9799202" cy="257040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8799" y="3560400"/>
            <a:ext cx="9799202" cy="147240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0" indent="0" algn="ctr">
              <a:lnSpc>
                <a:spcPct val="110000"/>
              </a:lnSpc>
              <a:buSzTx/>
              <a:buFontTx/>
              <a:buNone/>
              <a:defRPr sz="2400" spc="200"/>
            </a:lvl2pPr>
            <a:lvl3pPr marL="0" indent="0" algn="ctr">
              <a:lnSpc>
                <a:spcPct val="110000"/>
              </a:lnSpc>
              <a:buSzTx/>
              <a:buFontTx/>
              <a:buNone/>
              <a:defRPr sz="2400" spc="200"/>
            </a:lvl3pPr>
            <a:lvl4pPr marL="0" indent="0" algn="ctr">
              <a:lnSpc>
                <a:spcPct val="110000"/>
              </a:lnSpc>
              <a:buSzTx/>
              <a:buFontTx/>
              <a:buNone/>
              <a:defRPr sz="2400" spc="200"/>
            </a:lvl4pPr>
            <a:lvl5pPr marL="0" indent="0" algn="ctr">
              <a:lnSpc>
                <a:spcPct val="110000"/>
              </a:lnSpc>
              <a:buSzTx/>
              <a:buFontTx/>
              <a:buNone/>
              <a:defRPr sz="2400" spc="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1198799" y="2483998"/>
            <a:ext cx="9799202" cy="1018802"/>
          </a:xfrm>
          <a:prstGeom prst="rect">
            <a:avLst/>
          </a:prstGeom>
        </p:spPr>
        <p:txBody>
          <a:bodyPr anchor="t"/>
          <a:lstStyle>
            <a:lvl1pPr algn="ctr">
              <a:defRPr sz="6000"/>
            </a:lvl1pPr>
          </a:lstStyle>
          <a:p>
            <a:r>
              <a:t>单击此处编辑标题</a:t>
            </a:r>
          </a:p>
        </p:txBody>
      </p:sp>
      <p:sp>
        <p:nvSpPr>
          <p:cNvPr id="9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198799" y="3560400"/>
            <a:ext cx="9799202" cy="471602"/>
          </a:xfrm>
          <a:prstGeom prst="rect">
            <a:avLst/>
          </a:prstGeom>
        </p:spPr>
        <p:txBody>
          <a:bodyPr/>
          <a:lstStyle>
            <a:lvl1pPr algn="ctr">
              <a:lnSpc>
                <a:spcPct val="110000"/>
              </a:lnSpc>
              <a:buSzTx/>
              <a:buFontTx/>
              <a:buNone/>
              <a:defRPr sz="2400" spc="200"/>
            </a:lvl1pPr>
            <a:lvl2pPr marL="800100" indent="-342900" algn="ctr">
              <a:lnSpc>
                <a:spcPct val="110000"/>
              </a:lnSpc>
              <a:buFontTx/>
              <a:defRPr sz="2400" spc="200"/>
            </a:lvl2pPr>
            <a:lvl3pPr marL="1257300" indent="-342900" algn="ctr">
              <a:lnSpc>
                <a:spcPct val="110000"/>
              </a:lnSpc>
              <a:buFontTx/>
              <a:defRPr sz="2400" spc="200"/>
            </a:lvl3pPr>
            <a:lvl4pPr marL="1763484" indent="-391884" algn="ctr">
              <a:lnSpc>
                <a:spcPct val="110000"/>
              </a:lnSpc>
              <a:buFontTx/>
              <a:defRPr sz="2400" spc="200"/>
            </a:lvl4pPr>
            <a:lvl5pPr marL="2220684" indent="-391884" algn="ctr">
              <a:lnSpc>
                <a:spcPct val="110000"/>
              </a:lnSpc>
              <a:buFontTx/>
              <a:defRPr sz="2400" spc="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492199" y="6242858"/>
            <a:ext cx="245401" cy="22698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矩形 4"/>
          <p:cNvSpPr/>
          <p:nvPr/>
        </p:nvSpPr>
        <p:spPr>
          <a:xfrm>
            <a:off x="0" y="6488112"/>
            <a:ext cx="12192000" cy="369889"/>
          </a:xfrm>
          <a:prstGeom prst="rect">
            <a:avLst/>
          </a:prstGeom>
          <a:solidFill>
            <a:srgbClr val="003E6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8" name="矩形 40"/>
          <p:cNvSpPr/>
          <p:nvPr/>
        </p:nvSpPr>
        <p:spPr>
          <a:xfrm flipH="1">
            <a:off x="12088283" y="376238"/>
            <a:ext cx="103718" cy="563563"/>
          </a:xfrm>
          <a:prstGeom prst="rect">
            <a:avLst/>
          </a:prstGeom>
          <a:solidFill>
            <a:srgbClr val="0079B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3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pPr>
            <a:endParaRPr/>
          </a:p>
        </p:txBody>
      </p:sp>
      <p:sp>
        <p:nvSpPr>
          <p:cNvPr id="109" name="直接连接符 41"/>
          <p:cNvSpPr/>
          <p:nvPr/>
        </p:nvSpPr>
        <p:spPr>
          <a:xfrm>
            <a:off x="12004885" y="379413"/>
            <a:ext cx="2" cy="563564"/>
          </a:xfrm>
          <a:prstGeom prst="line">
            <a:avLst/>
          </a:prstGeom>
          <a:solidFill>
            <a:srgbClr val="3F72AF"/>
          </a:solidFill>
          <a:ln w="28575">
            <a:solidFill>
              <a:srgbClr val="0079BA"/>
            </a:solidFill>
            <a:bevel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10" name="矩形 36"/>
          <p:cNvSpPr/>
          <p:nvPr/>
        </p:nvSpPr>
        <p:spPr>
          <a:xfrm>
            <a:off x="-10584" y="376238"/>
            <a:ext cx="632884" cy="563563"/>
          </a:xfrm>
          <a:prstGeom prst="rect">
            <a:avLst/>
          </a:prstGeom>
          <a:solidFill>
            <a:srgbClr val="0079BA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3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defRPr>
            </a:pPr>
            <a:endParaRPr/>
          </a:p>
        </p:txBody>
      </p:sp>
      <p:sp>
        <p:nvSpPr>
          <p:cNvPr id="111" name="直接连接符 37"/>
          <p:cNvSpPr/>
          <p:nvPr/>
        </p:nvSpPr>
        <p:spPr>
          <a:xfrm flipH="1">
            <a:off x="683683" y="376238"/>
            <a:ext cx="1" cy="563564"/>
          </a:xfrm>
          <a:prstGeom prst="line">
            <a:avLst/>
          </a:prstGeom>
          <a:ln w="28575">
            <a:solidFill>
              <a:srgbClr val="3F72AF"/>
            </a:solidFill>
            <a:bevel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2" name="图片 12" descr="图片 12"/>
          <p:cNvPicPr>
            <a:picLocks noChangeAspect="1"/>
          </p:cNvPicPr>
          <p:nvPr/>
        </p:nvPicPr>
        <p:blipFill>
          <a:blip r:embed="rId3"/>
          <a:srcRect t="2" r="27576" b="34289"/>
          <a:stretch>
            <a:fillRect/>
          </a:stretch>
        </p:blipFill>
        <p:spPr>
          <a:xfrm>
            <a:off x="9580033" y="423862"/>
            <a:ext cx="2362202" cy="500064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46354" y="468719"/>
            <a:ext cx="4175546" cy="542667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latin typeface="Heiti SC Medium"/>
                <a:ea typeface="Heiti SC Medium"/>
                <a:cs typeface="Heiti SC Medium"/>
                <a:sym typeface="Heiti SC Medium"/>
              </a:defRPr>
            </a:lvl1pPr>
            <a:lvl2pPr marL="0" indent="0">
              <a:buSzTx/>
              <a:buFontTx/>
              <a:buNone/>
              <a:defRPr sz="2400">
                <a:latin typeface="Heiti SC Medium"/>
                <a:ea typeface="Heiti SC Medium"/>
                <a:cs typeface="Heiti SC Medium"/>
                <a:sym typeface="Heiti SC Medium"/>
              </a:defRPr>
            </a:lvl2pPr>
            <a:lvl3pPr marL="0" indent="0">
              <a:buSzTx/>
              <a:buFontTx/>
              <a:buNone/>
              <a:defRPr sz="2400">
                <a:latin typeface="Heiti SC Medium"/>
                <a:ea typeface="Heiti SC Medium"/>
                <a:cs typeface="Heiti SC Medium"/>
                <a:sym typeface="Heiti SC Medium"/>
              </a:defRPr>
            </a:lvl3pPr>
            <a:lvl4pPr marL="1763484" indent="-391884">
              <a:buFontTx/>
              <a:defRPr sz="2400">
                <a:latin typeface="Heiti SC Medium"/>
                <a:ea typeface="Heiti SC Medium"/>
                <a:cs typeface="Heiti SC Medium"/>
                <a:sym typeface="Heiti SC Medium"/>
              </a:defRPr>
            </a:lvl4pPr>
            <a:lvl5pPr marL="2220684" indent="-391884">
              <a:buFontTx/>
              <a:defRPr sz="2400">
                <a:latin typeface="Heiti SC Medium"/>
                <a:ea typeface="Heiti SC Medium"/>
                <a:cs typeface="Heiti SC Medium"/>
                <a:sym typeface="Heiti SC Medium"/>
              </a:defRPr>
            </a:lvl5pPr>
          </a:lstStyle>
          <a:p>
            <a:r>
              <a:t>编辑母版文本样式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4" name="标题文本"/>
          <p:cNvSpPr txBox="1">
            <a:spLocks noGrp="1"/>
          </p:cNvSpPr>
          <p:nvPr>
            <p:ph type="title"/>
          </p:nvPr>
        </p:nvSpPr>
        <p:spPr>
          <a:xfrm>
            <a:off x="0" y="6478587"/>
            <a:ext cx="8940797" cy="369889"/>
          </a:xfrm>
          <a:prstGeom prst="rect">
            <a:avLst/>
          </a:prstGeom>
        </p:spPr>
        <p:txBody>
          <a:bodyPr lIns="46990" tIns="46990" rIns="46990" bIns="46990"/>
          <a:lstStyle>
            <a:lvl1pPr algn="ctr">
              <a:defRPr sz="1400">
                <a:solidFill>
                  <a:srgbClr val="E7E6E6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600" y="6552420"/>
            <a:ext cx="245401" cy="22698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1990799" y="3848398"/>
            <a:ext cx="7768802" cy="766802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单击此处编辑标题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90799" y="4615200"/>
            <a:ext cx="7768802" cy="86760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0">
              <a:buSzTx/>
              <a:buFontTx/>
              <a:buNone/>
            </a:lvl2pPr>
            <a:lvl3pPr marL="0" indent="0">
              <a:buSzTx/>
              <a:buFontTx/>
              <a:buNone/>
            </a:lvl3pPr>
            <a:lvl4pPr marL="0" indent="0">
              <a:buSzTx/>
              <a:buFontTx/>
              <a:buNone/>
            </a:lvl4pPr>
            <a:lvl5pPr marL="0" indent="0">
              <a:buSzTx/>
              <a:buFontTx/>
              <a:buNone/>
            </a:lvl5pPr>
          </a:lstStyle>
          <a:p>
            <a:r>
              <a:t>单击此处编辑文本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08399" y="1501200"/>
            <a:ext cx="5176802" cy="474840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399" y="1429199"/>
            <a:ext cx="5342402" cy="381602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1pPr>
            <a:lvl2pPr marL="0" indent="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2pPr>
            <a:lvl3pPr marL="0" indent="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3pPr>
            <a:lvl4pPr marL="0" indent="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4pPr>
            <a:lvl5pPr marL="0" indent="0">
              <a:lnSpc>
                <a:spcPct val="100000"/>
              </a:lnSpc>
              <a:buSzTx/>
              <a:buFontTx/>
              <a:buNone/>
              <a:defRPr sz="2000" b="1" spc="200">
                <a:solidFill>
                  <a:srgbClr val="404040"/>
                </a:solidFill>
              </a:defRPr>
            </a:lvl5pPr>
          </a:lstStyle>
          <a:p>
            <a:r>
              <a:t>单击此处编辑文本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 hasCustomPrompt="1"/>
          </p:nvPr>
        </p:nvSpPr>
        <p:spPr>
          <a:xfrm>
            <a:off x="6235751" y="1421729"/>
            <a:ext cx="5342402" cy="381602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795527">
              <a:lnSpc>
                <a:spcPct val="100000"/>
              </a:lnSpc>
              <a:spcBef>
                <a:spcPts val="800"/>
              </a:spcBef>
              <a:buSzTx/>
              <a:buFontTx/>
              <a:buNone/>
              <a:defRPr sz="1700" b="1" spc="100">
                <a:solidFill>
                  <a:srgbClr val="404040"/>
                </a:solidFill>
              </a:defRPr>
            </a:lvl1pPr>
          </a:lstStyle>
          <a:p>
            <a:r>
              <a:t>单击此处编辑文本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图片占位符 2"/>
          <p:cNvSpPr>
            <a:spLocks noGrp="1"/>
          </p:cNvSpPr>
          <p:nvPr>
            <p:ph type="pic" sz="half" idx="21"/>
          </p:nvPr>
        </p:nvSpPr>
        <p:spPr>
          <a:xfrm>
            <a:off x="608399" y="1555200"/>
            <a:ext cx="5233080" cy="460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350398" y="1555200"/>
            <a:ext cx="5227202" cy="4608001"/>
          </a:xfrm>
          <a:prstGeom prst="rect">
            <a:avLst/>
          </a:prstGeom>
        </p:spPr>
        <p:txBody>
          <a:bodyPr/>
          <a:lstStyle>
            <a:lvl1pPr>
              <a:buSzTx/>
              <a:buFontTx/>
              <a:buNone/>
              <a:defRPr sz="1600"/>
            </a:lvl1pPr>
            <a:lvl2pPr marL="685800" indent="-228600">
              <a:buFontTx/>
              <a:defRPr sz="1600"/>
            </a:lvl2pPr>
            <a:lvl3pPr marL="1143000" indent="-228600">
              <a:buFontTx/>
              <a:defRPr sz="1600"/>
            </a:lvl3pPr>
            <a:lvl4pPr marL="1632856" indent="-261257">
              <a:buFontTx/>
              <a:defRPr sz="1600"/>
            </a:lvl4pPr>
            <a:lvl5pPr marL="2090056" indent="-261256">
              <a:buFontTx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6990" tIns="46990" rIns="46990" bIns="46990"/>
          <a:lstStyle/>
          <a:p>
            <a:r>
              <a:t>标题文本</a:t>
            </a:r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文级别 1…"/>
          <p:cNvSpPr txBox="1">
            <a:spLocks noGrp="1"/>
          </p:cNvSpPr>
          <p:nvPr>
            <p:ph type="body" idx="1"/>
          </p:nvPr>
        </p:nvSpPr>
        <p:spPr>
          <a:xfrm>
            <a:off x="608399" y="773998"/>
            <a:ext cx="10972801" cy="5482802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608399" y="608399"/>
            <a:ext cx="10969202" cy="70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98" tIns="46798" rIns="46798" bIns="4679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608399" y="1490400"/>
            <a:ext cx="10969202" cy="47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98" tIns="46798" rIns="46798" bIns="4679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332198" y="6359308"/>
            <a:ext cx="245402" cy="22698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normAutofit/>
          </a:bodyPr>
          <a:lstStyle>
            <a:lvl1pPr algn="r"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3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3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3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3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3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3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3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3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300" baseline="0">
          <a:solidFill>
            <a:srgbClr val="26262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●"/>
        <a:tabLst/>
        <a:defRPr sz="1800" b="0" i="0" u="none" strike="noStrike" cap="none" spc="15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7143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●"/>
        <a:tabLst/>
        <a:defRPr sz="1800" b="0" i="0" u="none" strike="noStrike" cap="none" spc="15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1171575" marR="0" indent="-257175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●"/>
        <a:tabLst/>
        <a:defRPr sz="1800" b="0" i="0" u="none" strike="noStrike" cap="none" spc="15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1665514" marR="0" indent="-293914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2122714" marR="0" indent="-293914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2514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29718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34290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38862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1"/>
          <p:cNvSpPr txBox="1"/>
          <p:nvPr/>
        </p:nvSpPr>
        <p:spPr>
          <a:xfrm>
            <a:off x="248749" y="1586631"/>
            <a:ext cx="8481402" cy="54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374" tIns="42374" rIns="42374" bIns="42374" anchor="ctr">
            <a:spAutoFit/>
          </a:bodyPr>
          <a:lstStyle>
            <a:lvl1pPr algn="ctr">
              <a:defRPr sz="3200">
                <a:solidFill>
                  <a:srgbClr val="3458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</a:t>
            </a:r>
          </a:p>
        </p:txBody>
      </p:sp>
      <p:grpSp>
        <p:nvGrpSpPr>
          <p:cNvPr id="129" name="组合 15"/>
          <p:cNvGrpSpPr/>
          <p:nvPr/>
        </p:nvGrpSpPr>
        <p:grpSpPr>
          <a:xfrm>
            <a:off x="-1" y="1975579"/>
            <a:ext cx="12182108" cy="2125981"/>
            <a:chOff x="0" y="0"/>
            <a:chExt cx="12182107" cy="2125979"/>
          </a:xfrm>
        </p:grpSpPr>
        <p:sp>
          <p:nvSpPr>
            <p:cNvPr id="125" name="直接连接符 10"/>
            <p:cNvSpPr/>
            <p:nvPr/>
          </p:nvSpPr>
          <p:spPr>
            <a:xfrm>
              <a:off x="-1" y="2125980"/>
              <a:ext cx="12168764" cy="1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矩形 10"/>
            <p:cNvSpPr/>
            <p:nvPr/>
          </p:nvSpPr>
          <p:spPr>
            <a:xfrm>
              <a:off x="13345" y="106378"/>
              <a:ext cx="12168762" cy="1913224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7" name="矩形 8"/>
            <p:cNvSpPr/>
            <p:nvPr/>
          </p:nvSpPr>
          <p:spPr>
            <a:xfrm>
              <a:off x="62916" y="640230"/>
              <a:ext cx="12107495" cy="917590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29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Smart Light: A Distributed On-device Voice-controlled LED Prototype</a:t>
              </a:r>
            </a:p>
          </p:txBody>
        </p:sp>
        <p:sp>
          <p:nvSpPr>
            <p:cNvPr id="128" name="直接连接符 10"/>
            <p:cNvSpPr/>
            <p:nvPr/>
          </p:nvSpPr>
          <p:spPr>
            <a:xfrm>
              <a:off x="-1" y="0"/>
              <a:ext cx="12168764" cy="1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0" name="文本框 15"/>
          <p:cNvSpPr txBox="1"/>
          <p:nvPr/>
        </p:nvSpPr>
        <p:spPr>
          <a:xfrm>
            <a:off x="2696955" y="5153205"/>
            <a:ext cx="7139710" cy="617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000">
                <a:solidFill>
                  <a:srgbClr val="044875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Presented by Group 7</a:t>
            </a:r>
            <a:br/>
            <a:r>
              <a:t>Qingtong You, Qiying Chen, Siwei Jiang, Junzhang Chen </a:t>
            </a:r>
          </a:p>
        </p:txBody>
      </p:sp>
      <p:sp>
        <p:nvSpPr>
          <p:cNvPr id="131" name="文本框 21"/>
          <p:cNvSpPr txBox="1"/>
          <p:nvPr/>
        </p:nvSpPr>
        <p:spPr>
          <a:xfrm>
            <a:off x="4267551" y="6069963"/>
            <a:ext cx="3834450" cy="350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000">
                <a:solidFill>
                  <a:srgbClr val="92540C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pPr>
            <a:r>
              <a:t>19/12/2025</a:t>
            </a:r>
          </a:p>
        </p:txBody>
      </p:sp>
      <p:sp>
        <p:nvSpPr>
          <p:cNvPr id="132" name="文本框 28"/>
          <p:cNvSpPr txBox="1"/>
          <p:nvPr/>
        </p:nvSpPr>
        <p:spPr>
          <a:xfrm>
            <a:off x="2719068" y="4313343"/>
            <a:ext cx="6982461" cy="44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800">
                <a:solidFill>
                  <a:srgbClr val="92540C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EITP40 - Final Project Presentation</a:t>
            </a:r>
          </a:p>
        </p:txBody>
      </p:sp>
      <p:pic>
        <p:nvPicPr>
          <p:cNvPr id="133" name="图形 3" descr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6" y="201568"/>
            <a:ext cx="2752726" cy="148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3483">
            <a:off x="2343413" y="114466"/>
            <a:ext cx="2461717" cy="1641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4000"/>
    </mc:Choice>
    <mc:Fallback xmlns="">
      <p:transition advTm="1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5;p10"/>
          <p:cNvGrpSpPr/>
          <p:nvPr/>
        </p:nvGrpSpPr>
        <p:grpSpPr>
          <a:xfrm>
            <a:off x="38412" y="56827"/>
            <a:ext cx="629295" cy="597543"/>
            <a:chOff x="0" y="0"/>
            <a:chExt cx="629293" cy="597542"/>
          </a:xfrm>
        </p:grpSpPr>
        <p:sp>
          <p:nvSpPr>
            <p:cNvPr id="339" name="Google Shape;346;p10"/>
            <p:cNvSpPr/>
            <p:nvPr/>
          </p:nvSpPr>
          <p:spPr>
            <a:xfrm flipV="1">
              <a:off x="629289" y="1288"/>
              <a:ext cx="4" cy="596254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Google Shape;347;p10"/>
            <p:cNvSpPr/>
            <p:nvPr/>
          </p:nvSpPr>
          <p:spPr>
            <a:xfrm rot="16200000">
              <a:off x="17153" y="14968"/>
              <a:ext cx="596255" cy="566316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1" name="Google Shape;348;p10"/>
            <p:cNvSpPr/>
            <p:nvPr/>
          </p:nvSpPr>
          <p:spPr>
            <a:xfrm flipV="1">
              <a:off x="-1" y="1288"/>
              <a:ext cx="6" cy="596254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43" name="Google Shape;349;p10"/>
          <p:cNvSpPr txBox="1">
            <a:spLocks noGrp="1"/>
          </p:cNvSpPr>
          <p:nvPr>
            <p:ph type="body" sz="quarter" idx="1"/>
          </p:nvPr>
        </p:nvSpPr>
        <p:spPr>
          <a:xfrm>
            <a:off x="682622" y="109852"/>
            <a:ext cx="5908047" cy="54293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000" b="1" spc="100">
                <a:solidFill>
                  <a:srgbClr val="285594"/>
                </a:solidFill>
              </a:defRPr>
            </a:pPr>
            <a:r>
              <a:t>Technical Details </a:t>
            </a:r>
            <a:r>
              <a:rPr sz="1800">
                <a:solidFill>
                  <a:srgbClr val="885620"/>
                </a:solidFill>
              </a:rPr>
              <a:t>|Feature Extraction</a:t>
            </a:r>
          </a:p>
        </p:txBody>
      </p:sp>
      <p:grpSp>
        <p:nvGrpSpPr>
          <p:cNvPr id="346" name="MFE"/>
          <p:cNvGrpSpPr/>
          <p:nvPr/>
        </p:nvGrpSpPr>
        <p:grpSpPr>
          <a:xfrm>
            <a:off x="798455" y="1835936"/>
            <a:ext cx="5050465" cy="517530"/>
            <a:chOff x="0" y="0"/>
            <a:chExt cx="5050463" cy="517529"/>
          </a:xfrm>
        </p:grpSpPr>
        <p:sp>
          <p:nvSpPr>
            <p:cNvPr id="344" name="矩形"/>
            <p:cNvSpPr/>
            <p:nvPr/>
          </p:nvSpPr>
          <p:spPr>
            <a:xfrm>
              <a:off x="-1" y="-1"/>
              <a:ext cx="5050465" cy="51753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200">
                  <a:latin typeface="Arial Black"/>
                  <a:ea typeface="Arial Black"/>
                  <a:cs typeface="Arial Black"/>
                  <a:sym typeface="Arial Black"/>
                </a:defRPr>
              </a:pPr>
              <a:endParaRPr/>
            </a:p>
          </p:txBody>
        </p:sp>
        <p:sp>
          <p:nvSpPr>
            <p:cNvPr id="345" name="MFE"/>
            <p:cNvSpPr txBox="1"/>
            <p:nvPr/>
          </p:nvSpPr>
          <p:spPr>
            <a:xfrm>
              <a:off x="12699" y="12699"/>
              <a:ext cx="5025065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 MFE</a:t>
              </a:r>
            </a:p>
          </p:txBody>
        </p:sp>
      </p:grpSp>
      <p:grpSp>
        <p:nvGrpSpPr>
          <p:cNvPr id="349" name="MFCC"/>
          <p:cNvGrpSpPr/>
          <p:nvPr/>
        </p:nvGrpSpPr>
        <p:grpSpPr>
          <a:xfrm>
            <a:off x="5726801" y="1835936"/>
            <a:ext cx="6077849" cy="517530"/>
            <a:chOff x="0" y="0"/>
            <a:chExt cx="6077848" cy="517529"/>
          </a:xfrm>
        </p:grpSpPr>
        <p:sp>
          <p:nvSpPr>
            <p:cNvPr id="347" name="矩形"/>
            <p:cNvSpPr/>
            <p:nvPr/>
          </p:nvSpPr>
          <p:spPr>
            <a:xfrm>
              <a:off x="-1" y="-1"/>
              <a:ext cx="6077850" cy="51753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2200">
                  <a:latin typeface="Arial Black"/>
                  <a:ea typeface="Arial Black"/>
                  <a:cs typeface="Arial Black"/>
                  <a:sym typeface="Arial Black"/>
                </a:defRPr>
              </a:pPr>
              <a:endParaRPr/>
            </a:p>
          </p:txBody>
        </p:sp>
        <p:sp>
          <p:nvSpPr>
            <p:cNvPr id="348" name="MFCC"/>
            <p:cNvSpPr txBox="1"/>
            <p:nvPr/>
          </p:nvSpPr>
          <p:spPr>
            <a:xfrm>
              <a:off x="12699" y="12699"/>
              <a:ext cx="6052450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2200"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 MFCC</a:t>
              </a:r>
            </a:p>
          </p:txBody>
        </p:sp>
      </p:grpSp>
      <p:sp>
        <p:nvSpPr>
          <p:cNvPr id="350" name="Dingbat 叉号"/>
          <p:cNvSpPr/>
          <p:nvPr/>
        </p:nvSpPr>
        <p:spPr>
          <a:xfrm>
            <a:off x="11430028" y="1383628"/>
            <a:ext cx="484194" cy="572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81582B"/>
          </a:solidFill>
          <a:ln w="25400">
            <a:solidFill>
              <a:srgbClr val="AA7942"/>
            </a:solidFill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1" name="Dingbat 勾号"/>
          <p:cNvSpPr/>
          <p:nvPr/>
        </p:nvSpPr>
        <p:spPr>
          <a:xfrm>
            <a:off x="513547" y="1596801"/>
            <a:ext cx="603878" cy="5738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81582B"/>
          </a:solidFill>
          <a:ln w="25400">
            <a:solidFill>
              <a:srgbClr val="AA7942"/>
            </a:solidFill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2" name="矩形 58"/>
          <p:cNvSpPr/>
          <p:nvPr/>
        </p:nvSpPr>
        <p:spPr>
          <a:xfrm>
            <a:off x="5855349" y="198239"/>
            <a:ext cx="5602830" cy="572145"/>
          </a:xfrm>
          <a:prstGeom prst="rect">
            <a:avLst/>
          </a:prstGeom>
          <a:ln w="25400">
            <a:solidFill>
              <a:srgbClr val="285594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3" name="Wav file"/>
          <p:cNvSpPr txBox="1"/>
          <p:nvPr/>
        </p:nvSpPr>
        <p:spPr>
          <a:xfrm>
            <a:off x="5950472" y="359901"/>
            <a:ext cx="80317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.wav file </a:t>
            </a:r>
          </a:p>
        </p:txBody>
      </p:sp>
      <p:sp>
        <p:nvSpPr>
          <p:cNvPr id="354" name="直接箭头连接符 10"/>
          <p:cNvSpPr/>
          <p:nvPr/>
        </p:nvSpPr>
        <p:spPr>
          <a:xfrm>
            <a:off x="6695705" y="484311"/>
            <a:ext cx="345158" cy="1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5" name="Low dimensions data"/>
          <p:cNvSpPr txBox="1"/>
          <p:nvPr/>
        </p:nvSpPr>
        <p:spPr>
          <a:xfrm>
            <a:off x="9433341" y="359901"/>
            <a:ext cx="1921670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Low dimensions data</a:t>
            </a:r>
          </a:p>
        </p:txBody>
      </p:sp>
      <p:sp>
        <p:nvSpPr>
          <p:cNvPr id="356" name="线条"/>
          <p:cNvSpPr/>
          <p:nvPr/>
        </p:nvSpPr>
        <p:spPr>
          <a:xfrm>
            <a:off x="3805132" y="620247"/>
            <a:ext cx="1921670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7" name="Essential spectral…"/>
          <p:cNvSpPr txBox="1"/>
          <p:nvPr/>
        </p:nvSpPr>
        <p:spPr>
          <a:xfrm>
            <a:off x="7158773" y="259034"/>
            <a:ext cx="1695650" cy="450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Essential spectral 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energy information</a:t>
            </a:r>
          </a:p>
        </p:txBody>
      </p:sp>
      <p:sp>
        <p:nvSpPr>
          <p:cNvPr id="358" name="直接箭头连接符 10"/>
          <p:cNvSpPr/>
          <p:nvPr/>
        </p:nvSpPr>
        <p:spPr>
          <a:xfrm>
            <a:off x="8972335" y="484311"/>
            <a:ext cx="345158" cy="1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9" name="矩形 58"/>
          <p:cNvSpPr/>
          <p:nvPr/>
        </p:nvSpPr>
        <p:spPr>
          <a:xfrm>
            <a:off x="479869" y="2505305"/>
            <a:ext cx="8045989" cy="3814116"/>
          </a:xfrm>
          <a:prstGeom prst="rect">
            <a:avLst/>
          </a:prstGeom>
          <a:ln w="25400">
            <a:solidFill>
              <a:srgbClr val="92540C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0" name="矩形 58"/>
          <p:cNvSpPr/>
          <p:nvPr/>
        </p:nvSpPr>
        <p:spPr>
          <a:xfrm>
            <a:off x="8541650" y="2505305"/>
            <a:ext cx="3341066" cy="3814116"/>
          </a:xfrm>
          <a:prstGeom prst="rect">
            <a:avLst/>
          </a:prstGeom>
          <a:ln w="25400">
            <a:solidFill>
              <a:srgbClr val="92540C"/>
            </a:solidFill>
            <a:prstDash val="dash"/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1" name="FFT"/>
          <p:cNvSpPr txBox="1"/>
          <p:nvPr/>
        </p:nvSpPr>
        <p:spPr>
          <a:xfrm>
            <a:off x="1579284" y="1983725"/>
            <a:ext cx="503001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FFT </a:t>
            </a:r>
          </a:p>
        </p:txBody>
      </p:sp>
      <p:sp>
        <p:nvSpPr>
          <p:cNvPr id="362" name="直接箭头连接符 10"/>
          <p:cNvSpPr/>
          <p:nvPr/>
        </p:nvSpPr>
        <p:spPr>
          <a:xfrm>
            <a:off x="1935851" y="2094701"/>
            <a:ext cx="345158" cy="2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3" name="Mel filterbank"/>
          <p:cNvSpPr txBox="1"/>
          <p:nvPr/>
        </p:nvSpPr>
        <p:spPr>
          <a:xfrm>
            <a:off x="2324698" y="1983725"/>
            <a:ext cx="1221086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Mel filterbank</a:t>
            </a:r>
          </a:p>
        </p:txBody>
      </p:sp>
      <p:sp>
        <p:nvSpPr>
          <p:cNvPr id="364" name="Energy calculation…"/>
          <p:cNvSpPr txBox="1"/>
          <p:nvPr/>
        </p:nvSpPr>
        <p:spPr>
          <a:xfrm>
            <a:off x="3553247" y="1837812"/>
            <a:ext cx="2186783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Energy calculation </a:t>
            </a:r>
          </a:p>
          <a:p>
            <a:pPr lvl="1" indent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for each spectrum</a:t>
            </a:r>
          </a:p>
        </p:txBody>
      </p:sp>
      <p:sp>
        <p:nvSpPr>
          <p:cNvPr id="365" name="直接箭头连接符 10"/>
          <p:cNvSpPr/>
          <p:nvPr/>
        </p:nvSpPr>
        <p:spPr>
          <a:xfrm>
            <a:off x="3604750" y="2093335"/>
            <a:ext cx="345158" cy="2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6" name="MFE+Log+DCT"/>
          <p:cNvSpPr txBox="1"/>
          <p:nvPr/>
        </p:nvSpPr>
        <p:spPr>
          <a:xfrm>
            <a:off x="6710578" y="1983725"/>
            <a:ext cx="1435597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MFE+Log+DCT</a:t>
            </a:r>
          </a:p>
        </p:txBody>
      </p:sp>
      <p:sp>
        <p:nvSpPr>
          <p:cNvPr id="367" name="矩形"/>
          <p:cNvSpPr/>
          <p:nvPr/>
        </p:nvSpPr>
        <p:spPr>
          <a:xfrm>
            <a:off x="7705646" y="1927948"/>
            <a:ext cx="437072" cy="332778"/>
          </a:xfrm>
          <a:prstGeom prst="rect">
            <a:avLst/>
          </a:prstGeom>
          <a:ln w="25400">
            <a:solidFill>
              <a:schemeClr val="accent6">
                <a:satOff val="-24470"/>
                <a:lumOff val="-11960"/>
              </a:schemeClr>
            </a:solidFill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8" name="loss local spectral-band information"/>
          <p:cNvSpPr txBox="1"/>
          <p:nvPr/>
        </p:nvSpPr>
        <p:spPr>
          <a:xfrm>
            <a:off x="8575568" y="1951975"/>
            <a:ext cx="320336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</a:t>
            </a:r>
            <a:r>
              <a:rPr sz="1600"/>
              <a:t>oss local spectral-band information</a:t>
            </a:r>
          </a:p>
        </p:txBody>
      </p:sp>
      <p:sp>
        <p:nvSpPr>
          <p:cNvPr id="369" name="直接箭头连接符 10"/>
          <p:cNvSpPr/>
          <p:nvPr/>
        </p:nvSpPr>
        <p:spPr>
          <a:xfrm flipV="1">
            <a:off x="8209615" y="2093335"/>
            <a:ext cx="324747" cy="1367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0" name="Normalization"/>
          <p:cNvSpPr txBox="1"/>
          <p:nvPr/>
        </p:nvSpPr>
        <p:spPr>
          <a:xfrm>
            <a:off x="827788" y="931267"/>
            <a:ext cx="2148310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Normalization</a:t>
            </a:r>
          </a:p>
        </p:txBody>
      </p:sp>
      <p:sp>
        <p:nvSpPr>
          <p:cNvPr id="371" name="矩形"/>
          <p:cNvSpPr/>
          <p:nvPr/>
        </p:nvSpPr>
        <p:spPr>
          <a:xfrm>
            <a:off x="787613" y="926205"/>
            <a:ext cx="7697349" cy="36830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220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372" name="mean+std"/>
          <p:cNvSpPr txBox="1"/>
          <p:nvPr/>
        </p:nvSpPr>
        <p:spPr>
          <a:xfrm>
            <a:off x="3130992" y="1026787"/>
            <a:ext cx="910729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mean+std</a:t>
            </a:r>
          </a:p>
        </p:txBody>
      </p:sp>
      <p:sp>
        <p:nvSpPr>
          <p:cNvPr id="373" name="eliminate amplitude variations"/>
          <p:cNvSpPr txBox="1"/>
          <p:nvPr/>
        </p:nvSpPr>
        <p:spPr>
          <a:xfrm>
            <a:off x="4696666" y="1026787"/>
            <a:ext cx="268952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eliminate amplitude variations</a:t>
            </a:r>
          </a:p>
        </p:txBody>
      </p:sp>
      <p:sp>
        <p:nvSpPr>
          <p:cNvPr id="374" name="直接箭头连接符 10"/>
          <p:cNvSpPr/>
          <p:nvPr/>
        </p:nvSpPr>
        <p:spPr>
          <a:xfrm>
            <a:off x="4196615" y="1150436"/>
            <a:ext cx="345158" cy="1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5" name="直接箭头连接符 10"/>
          <p:cNvSpPr/>
          <p:nvPr/>
        </p:nvSpPr>
        <p:spPr>
          <a:xfrm>
            <a:off x="1796916" y="1395013"/>
            <a:ext cx="2" cy="358179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376" name="已粘贴的影片.png" descr="已粘贴的影片.png"/>
          <p:cNvPicPr>
            <a:picLocks noChangeAspect="1"/>
          </p:cNvPicPr>
          <p:nvPr/>
        </p:nvPicPr>
        <p:blipFill>
          <a:blip r:embed="rId2"/>
          <a:srcRect l="1140" t="412" r="4427" b="66962"/>
          <a:stretch>
            <a:fillRect/>
          </a:stretch>
        </p:blipFill>
        <p:spPr>
          <a:xfrm>
            <a:off x="929081" y="2633732"/>
            <a:ext cx="6880084" cy="1358267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75 points mfe"/>
          <p:cNvSpPr txBox="1"/>
          <p:nvPr/>
        </p:nvSpPr>
        <p:spPr>
          <a:xfrm>
            <a:off x="5105112" y="2679082"/>
            <a:ext cx="775135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75 points mfe</a:t>
            </a:r>
          </a:p>
        </p:txBody>
      </p:sp>
      <p:pic>
        <p:nvPicPr>
          <p:cNvPr id="378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34" y="4186504"/>
            <a:ext cx="7179321" cy="1914487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135 points mfe"/>
          <p:cNvSpPr txBox="1"/>
          <p:nvPr/>
        </p:nvSpPr>
        <p:spPr>
          <a:xfrm>
            <a:off x="4971689" y="4186504"/>
            <a:ext cx="845766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135 points mfe</a:t>
            </a:r>
          </a:p>
        </p:txBody>
      </p:sp>
      <p:sp>
        <p:nvSpPr>
          <p:cNvPr id="380" name="Dingbat 勾号"/>
          <p:cNvSpPr/>
          <p:nvPr/>
        </p:nvSpPr>
        <p:spPr>
          <a:xfrm>
            <a:off x="7522700" y="2646429"/>
            <a:ext cx="603878" cy="573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5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81582B"/>
          </a:solidFill>
          <a:ln w="25400">
            <a:solidFill>
              <a:srgbClr val="AA7942"/>
            </a:solidFill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1" name="Dingbat 叉号"/>
          <p:cNvSpPr/>
          <p:nvPr/>
        </p:nvSpPr>
        <p:spPr>
          <a:xfrm>
            <a:off x="7582551" y="4190259"/>
            <a:ext cx="484193" cy="572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81582B"/>
          </a:solidFill>
          <a:ln w="25400">
            <a:solidFill>
              <a:srgbClr val="AA7942"/>
            </a:solidFill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2" name="Arduino: computeMFE function"/>
          <p:cNvSpPr txBox="1"/>
          <p:nvPr/>
        </p:nvSpPr>
        <p:spPr>
          <a:xfrm>
            <a:off x="8959750" y="4464355"/>
            <a:ext cx="2474914" cy="67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Arduino (On-device)</a:t>
            </a:r>
          </a:p>
          <a:p>
            <a:pPr algn="ctr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Same C++ implementation </a:t>
            </a:r>
          </a:p>
        </p:txBody>
      </p:sp>
      <p:sp>
        <p:nvSpPr>
          <p:cNvPr id="383" name="直接箭头连接符 10"/>
          <p:cNvSpPr/>
          <p:nvPr/>
        </p:nvSpPr>
        <p:spPr>
          <a:xfrm>
            <a:off x="10243681" y="5029791"/>
            <a:ext cx="2" cy="358179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4" name="on-device inference recordings"/>
          <p:cNvSpPr txBox="1"/>
          <p:nvPr/>
        </p:nvSpPr>
        <p:spPr>
          <a:xfrm>
            <a:off x="9170569" y="5495359"/>
            <a:ext cx="2282925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Real-time audio features 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for inference</a:t>
            </a:r>
          </a:p>
        </p:txBody>
      </p:sp>
      <p:sp>
        <p:nvSpPr>
          <p:cNvPr id="385" name="the same C++ implementation…"/>
          <p:cNvSpPr txBox="1"/>
          <p:nvPr/>
        </p:nvSpPr>
        <p:spPr>
          <a:xfrm>
            <a:off x="9400244" y="2654299"/>
            <a:ext cx="1605063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PC (offline)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ctr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MFE computation</a:t>
            </a:r>
          </a:p>
        </p:txBody>
      </p:sp>
      <p:sp>
        <p:nvSpPr>
          <p:cNvPr id="386" name="直接箭头连接符 10"/>
          <p:cNvSpPr/>
          <p:nvPr/>
        </p:nvSpPr>
        <p:spPr>
          <a:xfrm>
            <a:off x="10196042" y="3183610"/>
            <a:ext cx="2" cy="358179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87" name="offline dataset"/>
          <p:cNvSpPr txBox="1"/>
          <p:nvPr/>
        </p:nvSpPr>
        <p:spPr>
          <a:xfrm>
            <a:off x="9133558" y="3611078"/>
            <a:ext cx="2283124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Extracted feature dataset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组合 15"/>
          <p:cNvGrpSpPr/>
          <p:nvPr/>
        </p:nvGrpSpPr>
        <p:grpSpPr>
          <a:xfrm>
            <a:off x="38414" y="56829"/>
            <a:ext cx="629292" cy="597542"/>
            <a:chOff x="0" y="-1"/>
            <a:chExt cx="629290" cy="597541"/>
          </a:xfrm>
        </p:grpSpPr>
        <p:sp>
          <p:nvSpPr>
            <p:cNvPr id="389" name="直接连接符 10"/>
            <p:cNvSpPr/>
            <p:nvPr/>
          </p:nvSpPr>
          <p:spPr>
            <a:xfrm flipV="1">
              <a:off x="629287" y="1288"/>
              <a:ext cx="3" cy="596253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90" name="矩形 10"/>
            <p:cNvSpPr/>
            <p:nvPr/>
          </p:nvSpPr>
          <p:spPr>
            <a:xfrm rot="16200000">
              <a:off x="17152" y="14968"/>
              <a:ext cx="596253" cy="566313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1" name="直接连接符 10"/>
            <p:cNvSpPr/>
            <p:nvPr/>
          </p:nvSpPr>
          <p:spPr>
            <a:xfrm flipV="1">
              <a:off x="-1" y="1288"/>
              <a:ext cx="4" cy="596253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3" name="文本占位符 2"/>
          <p:cNvSpPr txBox="1">
            <a:spLocks noGrp="1"/>
          </p:cNvSpPr>
          <p:nvPr>
            <p:ph type="subTitle" sz="quarter" idx="1"/>
          </p:nvPr>
        </p:nvSpPr>
        <p:spPr>
          <a:xfrm>
            <a:off x="682623" y="109852"/>
            <a:ext cx="5908045" cy="5429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b="1" spc="100">
                <a:solidFill>
                  <a:srgbClr val="285594"/>
                </a:solidFill>
              </a:defRPr>
            </a:pPr>
            <a:r>
              <a:t>Technical Details </a:t>
            </a:r>
            <a:r>
              <a:rPr sz="2000" spc="0">
                <a:solidFill>
                  <a:srgbClr val="885620"/>
                </a:solidFill>
              </a:rPr>
              <a:t>|Model</a:t>
            </a:r>
          </a:p>
        </p:txBody>
      </p:sp>
      <p:sp>
        <p:nvSpPr>
          <p:cNvPr id="394" name="文本框 3"/>
          <p:cNvSpPr txBox="1"/>
          <p:nvPr/>
        </p:nvSpPr>
        <p:spPr>
          <a:xfrm>
            <a:off x="9648039" y="5235028"/>
            <a:ext cx="930970" cy="103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🤔</a:t>
            </a:r>
          </a:p>
        </p:txBody>
      </p:sp>
      <p:grpSp>
        <p:nvGrpSpPr>
          <p:cNvPr id="400" name="思想气泡: 云 4"/>
          <p:cNvGrpSpPr/>
          <p:nvPr/>
        </p:nvGrpSpPr>
        <p:grpSpPr>
          <a:xfrm>
            <a:off x="9748045" y="3469077"/>
            <a:ext cx="2419503" cy="2034791"/>
            <a:chOff x="0" y="0"/>
            <a:chExt cx="2419502" cy="2034790"/>
          </a:xfrm>
        </p:grpSpPr>
        <p:sp>
          <p:nvSpPr>
            <p:cNvPr id="395" name="形状"/>
            <p:cNvSpPr/>
            <p:nvPr/>
          </p:nvSpPr>
          <p:spPr>
            <a:xfrm>
              <a:off x="0" y="-1"/>
              <a:ext cx="2419503" cy="1773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6" name="圆形"/>
            <p:cNvSpPr/>
            <p:nvPr/>
          </p:nvSpPr>
          <p:spPr>
            <a:xfrm>
              <a:off x="653775" y="1630495"/>
              <a:ext cx="295013" cy="295013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7" name="圆形"/>
            <p:cNvSpPr/>
            <p:nvPr/>
          </p:nvSpPr>
          <p:spPr>
            <a:xfrm>
              <a:off x="635343" y="1828226"/>
              <a:ext cx="196677" cy="19667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8" name="圆形"/>
            <p:cNvSpPr/>
            <p:nvPr/>
          </p:nvSpPr>
          <p:spPr>
            <a:xfrm>
              <a:off x="657640" y="1936452"/>
              <a:ext cx="98339" cy="98339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9" name="形状"/>
            <p:cNvSpPr/>
            <p:nvPr/>
          </p:nvSpPr>
          <p:spPr>
            <a:xfrm>
              <a:off x="122857" y="90181"/>
              <a:ext cx="2217072" cy="1505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01" name="文本框 7"/>
          <p:cNvSpPr txBox="1"/>
          <p:nvPr/>
        </p:nvSpPr>
        <p:spPr>
          <a:xfrm>
            <a:off x="10131794" y="3916150"/>
            <a:ext cx="1566978" cy="6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2 classes or 3 classes?</a:t>
            </a:r>
            <a:br/>
            <a:r>
              <a:t>That’s a question!</a:t>
            </a:r>
          </a:p>
        </p:txBody>
      </p:sp>
      <p:pic>
        <p:nvPicPr>
          <p:cNvPr id="402" name="图形 12" descr="图形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2361" y="-403865"/>
            <a:ext cx="13097316" cy="7613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图形 14" descr="图形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74975" y="2918019"/>
            <a:ext cx="1179791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箭头: 下 15"/>
          <p:cNvSpPr/>
          <p:nvPr/>
        </p:nvSpPr>
        <p:spPr>
          <a:xfrm>
            <a:off x="1725134" y="3757374"/>
            <a:ext cx="304800" cy="637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439"/>
                </a:moveTo>
                <a:lnTo>
                  <a:pt x="5400" y="16439"/>
                </a:lnTo>
                <a:lnTo>
                  <a:pt x="5400" y="0"/>
                </a:lnTo>
                <a:lnTo>
                  <a:pt x="16200" y="0"/>
                </a:lnTo>
                <a:lnTo>
                  <a:pt x="16200" y="16439"/>
                </a:lnTo>
                <a:lnTo>
                  <a:pt x="21600" y="1643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5" name="文本框 16"/>
          <p:cNvSpPr txBox="1"/>
          <p:nvPr/>
        </p:nvSpPr>
        <p:spPr>
          <a:xfrm>
            <a:off x="1152974" y="3221481"/>
            <a:ext cx="1448818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 hidden layer</a:t>
            </a:r>
          </a:p>
        </p:txBody>
      </p:sp>
      <p:sp>
        <p:nvSpPr>
          <p:cNvPr id="406" name="文本框 17"/>
          <p:cNvSpPr txBox="1"/>
          <p:nvPr/>
        </p:nvSpPr>
        <p:spPr>
          <a:xfrm>
            <a:off x="1152974" y="6208521"/>
            <a:ext cx="1448817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 hidden layer</a:t>
            </a:r>
          </a:p>
        </p:txBody>
      </p:sp>
      <p:sp>
        <p:nvSpPr>
          <p:cNvPr id="407" name="文本框 18"/>
          <p:cNvSpPr txBox="1"/>
          <p:nvPr/>
        </p:nvSpPr>
        <p:spPr>
          <a:xfrm>
            <a:off x="4033282" y="1750379"/>
            <a:ext cx="5630893" cy="224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Model Architecture Exploration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Based on </a:t>
            </a:r>
            <a:r>
              <a:rPr b="1"/>
              <a:t>light-weight</a:t>
            </a:r>
            <a:r>
              <a:t> </a:t>
            </a:r>
            <a:r>
              <a:rPr b="1"/>
              <a:t>MLP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Slightly increase model depth to </a:t>
            </a:r>
            <a:r>
              <a:rPr b="1"/>
              <a:t>two hidden layer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2994</a:t>
            </a:r>
            <a:r>
              <a:rPr b="0"/>
              <a:t> parameters, still affordable!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  <p:sp>
        <p:nvSpPr>
          <p:cNvPr id="408" name="文本框 22"/>
          <p:cNvSpPr txBox="1"/>
          <p:nvPr/>
        </p:nvSpPr>
        <p:spPr>
          <a:xfrm>
            <a:off x="4033282" y="3757374"/>
            <a:ext cx="5437406" cy="2240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Classification Strategy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Explicit ‘</a:t>
            </a:r>
            <a:r>
              <a:rPr b="1"/>
              <a:t>unknown</a:t>
            </a:r>
            <a:r>
              <a:t>’ class is ideal in principle, but difficult for this </a:t>
            </a:r>
            <a:r>
              <a:rPr b="1"/>
              <a:t>lightweight MLP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Confidence-based rejection</a:t>
            </a:r>
            <a:r>
              <a:rPr b="0"/>
              <a:t> used instead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Reject the command if</a:t>
            </a:r>
            <a:r>
              <a:rPr b="1"/>
              <a:t> softmax confidence </a:t>
            </a:r>
            <a:r>
              <a:t>&lt; 0.6</a:t>
            </a:r>
          </a:p>
        </p:txBody>
      </p:sp>
      <p:sp>
        <p:nvSpPr>
          <p:cNvPr id="409" name="文本框 23"/>
          <p:cNvSpPr txBox="1"/>
          <p:nvPr/>
        </p:nvSpPr>
        <p:spPr>
          <a:xfrm>
            <a:off x="4033282" y="1057883"/>
            <a:ext cx="4386143" cy="655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Goal: </a:t>
            </a:r>
            <a:r>
              <a:rPr b="0"/>
              <a:t>Robust on-device real-time inference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组合 15"/>
          <p:cNvGrpSpPr/>
          <p:nvPr/>
        </p:nvGrpSpPr>
        <p:grpSpPr>
          <a:xfrm>
            <a:off x="38414" y="56829"/>
            <a:ext cx="629292" cy="597542"/>
            <a:chOff x="0" y="-1"/>
            <a:chExt cx="629290" cy="597541"/>
          </a:xfrm>
        </p:grpSpPr>
        <p:sp>
          <p:nvSpPr>
            <p:cNvPr id="411" name="直接连接符 10"/>
            <p:cNvSpPr/>
            <p:nvPr/>
          </p:nvSpPr>
          <p:spPr>
            <a:xfrm flipV="1">
              <a:off x="629287" y="1288"/>
              <a:ext cx="3" cy="596253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12" name="矩形 10"/>
            <p:cNvSpPr/>
            <p:nvPr/>
          </p:nvSpPr>
          <p:spPr>
            <a:xfrm rot="16200000">
              <a:off x="17152" y="14968"/>
              <a:ext cx="596253" cy="566313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3" name="直接连接符 10"/>
            <p:cNvSpPr/>
            <p:nvPr/>
          </p:nvSpPr>
          <p:spPr>
            <a:xfrm flipV="1">
              <a:off x="-1" y="1288"/>
              <a:ext cx="4" cy="596253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15" name="文本占位符 2"/>
          <p:cNvSpPr txBox="1">
            <a:spLocks noGrp="1"/>
          </p:cNvSpPr>
          <p:nvPr>
            <p:ph type="subTitle" sz="quarter" idx="1"/>
          </p:nvPr>
        </p:nvSpPr>
        <p:spPr>
          <a:xfrm>
            <a:off x="682623" y="109852"/>
            <a:ext cx="8894514" cy="5429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b="1" spc="100">
                <a:solidFill>
                  <a:srgbClr val="285594"/>
                </a:solidFill>
              </a:defRPr>
            </a:pPr>
            <a:r>
              <a:t>Technical Details </a:t>
            </a:r>
            <a:r>
              <a:rPr sz="2000" spc="0">
                <a:solidFill>
                  <a:srgbClr val="885620"/>
                </a:solidFill>
              </a:rPr>
              <a:t>|Challenges &amp; System Setup </a:t>
            </a:r>
          </a:p>
        </p:txBody>
      </p:sp>
      <p:sp>
        <p:nvSpPr>
          <p:cNvPr id="416" name="文本框 18"/>
          <p:cNvSpPr txBox="1"/>
          <p:nvPr/>
        </p:nvSpPr>
        <p:spPr>
          <a:xfrm>
            <a:off x="6239933" y="2140201"/>
            <a:ext cx="5676585" cy="3429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Normalization for Federated Real-time Inference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Feature distributions are </a:t>
            </a:r>
            <a:r>
              <a:rPr b="1"/>
              <a:t>non-IID</a:t>
            </a:r>
            <a:r>
              <a:t> across users</a:t>
            </a:r>
            <a:endParaRPr b="1"/>
          </a:p>
          <a:p>
            <a:pPr marL="285750" indent="-285750">
              <a:lnSpc>
                <a:spcPct val="150000"/>
              </a:lnSpc>
              <a:buSzPct val="100000"/>
              <a:buChar char="-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Global normalization </a:t>
            </a:r>
            <a:r>
              <a:rPr b="0"/>
              <a:t>parameters become misaligned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Lead to </a:t>
            </a:r>
            <a:r>
              <a:rPr b="1"/>
              <a:t>distorted feature scaling</a:t>
            </a:r>
            <a:r>
              <a:t> during real-time inference</a:t>
            </a:r>
          </a:p>
          <a:p>
            <a:pPr marL="285750" indent="-285750">
              <a:lnSpc>
                <a:spcPct val="150000"/>
              </a:lnSpc>
              <a:buSzPct val="100000"/>
              <a:buChar char="-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Local normalization </a:t>
            </a:r>
            <a:r>
              <a:rPr b="0"/>
              <a:t>better preserves user-specific statistics </a:t>
            </a:r>
          </a:p>
        </p:txBody>
      </p:sp>
      <p:sp>
        <p:nvSpPr>
          <p:cNvPr id="417" name="文本框 23"/>
          <p:cNvSpPr txBox="1"/>
          <p:nvPr/>
        </p:nvSpPr>
        <p:spPr>
          <a:xfrm>
            <a:off x="465108" y="1038633"/>
            <a:ext cx="11373960" cy="105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Challenge: </a:t>
            </a:r>
            <a:r>
              <a:rPr b="0"/>
              <a:t>Offline test samples are normalized by training set, how about online inference?</a:t>
            </a:r>
          </a:p>
          <a:p>
            <a:pPr>
              <a:lnSpc>
                <a:spcPct val="15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Ideally, we can use global normalization parameters calculated by the federated weight, but... </a:t>
            </a:r>
          </a:p>
        </p:txBody>
      </p:sp>
      <p:pic>
        <p:nvPicPr>
          <p:cNvPr id="418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81" y="2030327"/>
            <a:ext cx="5117787" cy="2193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81" y="4214476"/>
            <a:ext cx="5117784" cy="2193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364;p12"/>
          <p:cNvGrpSpPr/>
          <p:nvPr/>
        </p:nvGrpSpPr>
        <p:grpSpPr>
          <a:xfrm>
            <a:off x="38412" y="56827"/>
            <a:ext cx="629295" cy="597543"/>
            <a:chOff x="0" y="0"/>
            <a:chExt cx="629293" cy="597542"/>
          </a:xfrm>
        </p:grpSpPr>
        <p:sp>
          <p:nvSpPr>
            <p:cNvPr id="421" name="Google Shape;365;p12"/>
            <p:cNvSpPr/>
            <p:nvPr/>
          </p:nvSpPr>
          <p:spPr>
            <a:xfrm flipV="1">
              <a:off x="629289" y="1288"/>
              <a:ext cx="4" cy="596254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22" name="Google Shape;366;p12"/>
            <p:cNvSpPr/>
            <p:nvPr/>
          </p:nvSpPr>
          <p:spPr>
            <a:xfrm rot="16200000">
              <a:off x="17153" y="14968"/>
              <a:ext cx="596255" cy="566316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3" name="Google Shape;367;p12"/>
            <p:cNvSpPr/>
            <p:nvPr/>
          </p:nvSpPr>
          <p:spPr>
            <a:xfrm flipV="1">
              <a:off x="-1" y="1288"/>
              <a:ext cx="6" cy="596254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5" name="Google Shape;368;p12"/>
          <p:cNvSpPr txBox="1">
            <a:spLocks noGrp="1"/>
          </p:cNvSpPr>
          <p:nvPr>
            <p:ph type="body" sz="quarter" idx="1"/>
          </p:nvPr>
        </p:nvSpPr>
        <p:spPr>
          <a:xfrm>
            <a:off x="682622" y="109852"/>
            <a:ext cx="5908047" cy="5429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400" b="1" spc="100">
                <a:solidFill>
                  <a:srgbClr val="285594"/>
                </a:solidFill>
              </a:defRPr>
            </a:pPr>
            <a:r>
              <a:t>Technical Details </a:t>
            </a:r>
            <a:r>
              <a:rPr sz="2200" spc="0">
                <a:solidFill>
                  <a:srgbClr val="885620"/>
                </a:solidFill>
              </a:rPr>
              <a:t>|</a:t>
            </a:r>
            <a:r>
              <a:rPr sz="2000" spc="0">
                <a:solidFill>
                  <a:srgbClr val="885620"/>
                </a:solidFill>
              </a:rPr>
              <a:t>Federated Learning</a:t>
            </a:r>
          </a:p>
        </p:txBody>
      </p:sp>
      <p:sp>
        <p:nvSpPr>
          <p:cNvPr id="426" name="Model Setup"/>
          <p:cNvSpPr txBox="1"/>
          <p:nvPr/>
        </p:nvSpPr>
        <p:spPr>
          <a:xfrm>
            <a:off x="307433" y="817861"/>
            <a:ext cx="190656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Model Setup</a:t>
            </a:r>
          </a:p>
        </p:txBody>
      </p:sp>
      <p:sp>
        <p:nvSpPr>
          <p:cNvPr id="427" name="矩形"/>
          <p:cNvSpPr/>
          <p:nvPr/>
        </p:nvSpPr>
        <p:spPr>
          <a:xfrm>
            <a:off x="247090" y="830561"/>
            <a:ext cx="8259644" cy="2000891"/>
          </a:xfrm>
          <a:prstGeom prst="rect">
            <a:avLst/>
          </a:prstGeom>
          <a:ln w="25400">
            <a:solidFill>
              <a:srgbClr val="AA7942"/>
            </a:solidFill>
          </a:ln>
        </p:spPr>
        <p:txBody>
          <a:bodyPr lIns="0" tIns="0" rIns="0" bIns="0"/>
          <a:lstStyle/>
          <a:p>
            <a:pPr>
              <a:defRPr sz="220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428" name="6 epoch local training on each edge device"/>
          <p:cNvSpPr txBox="1"/>
          <p:nvPr/>
        </p:nvSpPr>
        <p:spPr>
          <a:xfrm>
            <a:off x="2296055" y="903734"/>
            <a:ext cx="3864969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6 epoch local training on each edge device</a:t>
            </a:r>
          </a:p>
        </p:txBody>
      </p:sp>
      <p:sp>
        <p:nvSpPr>
          <p:cNvPr id="429" name="直接箭头连接符 10"/>
          <p:cNvSpPr/>
          <p:nvPr/>
        </p:nvSpPr>
        <p:spPr>
          <a:xfrm>
            <a:off x="3851647" y="1177435"/>
            <a:ext cx="2" cy="276000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0" name="Each 3 epoch as a round to use BLE to notify local weights to FL server"/>
          <p:cNvSpPr txBox="1"/>
          <p:nvPr/>
        </p:nvSpPr>
        <p:spPr>
          <a:xfrm>
            <a:off x="1155178" y="1505180"/>
            <a:ext cx="6900665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Each 3 epoch as a round to use BLE to notify local weights to FL server</a:t>
            </a:r>
          </a:p>
        </p:txBody>
      </p:sp>
      <p:sp>
        <p:nvSpPr>
          <p:cNvPr id="431" name="In FL server, apply FedProx(Federated Proximal Optimization) to generate global weights"/>
          <p:cNvSpPr txBox="1"/>
          <p:nvPr/>
        </p:nvSpPr>
        <p:spPr>
          <a:xfrm>
            <a:off x="415652" y="1978087"/>
            <a:ext cx="8024118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FL server, apply FedProx(Federated Proximal Optimization) to generate global weights</a:t>
            </a:r>
          </a:p>
        </p:txBody>
      </p:sp>
      <p:sp>
        <p:nvSpPr>
          <p:cNvPr id="432" name="Send global weight to each edge device"/>
          <p:cNvSpPr txBox="1"/>
          <p:nvPr/>
        </p:nvSpPr>
        <p:spPr>
          <a:xfrm>
            <a:off x="2269370" y="2536323"/>
            <a:ext cx="360521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global weight to each edge device</a:t>
            </a:r>
          </a:p>
        </p:txBody>
      </p:sp>
      <p:sp>
        <p:nvSpPr>
          <p:cNvPr id="433" name="直接箭头连接符 10"/>
          <p:cNvSpPr/>
          <p:nvPr/>
        </p:nvSpPr>
        <p:spPr>
          <a:xfrm>
            <a:off x="3851647" y="2249330"/>
            <a:ext cx="2" cy="276000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4" name="矩形"/>
          <p:cNvSpPr/>
          <p:nvPr/>
        </p:nvSpPr>
        <p:spPr>
          <a:xfrm>
            <a:off x="8512964" y="830561"/>
            <a:ext cx="2962676" cy="2000891"/>
          </a:xfrm>
          <a:prstGeom prst="rect">
            <a:avLst/>
          </a:prstGeom>
          <a:ln w="25400">
            <a:solidFill>
              <a:srgbClr val="AA7942"/>
            </a:solidFill>
          </a:ln>
        </p:spPr>
        <p:txBody>
          <a:bodyPr lIns="0" tIns="0" rIns="0" bIns="0"/>
          <a:lstStyle/>
          <a:p>
            <a:pPr>
              <a:defRPr sz="2200">
                <a:latin typeface="Arial Black"/>
                <a:ea typeface="Arial Black"/>
                <a:cs typeface="Arial Black"/>
                <a:sym typeface="Arial Black"/>
              </a:defRPr>
            </a:pPr>
            <a:endParaRPr/>
          </a:p>
        </p:txBody>
      </p:sp>
      <p:sp>
        <p:nvSpPr>
          <p:cNvPr id="435" name="直接箭头连接符 10"/>
          <p:cNvSpPr/>
          <p:nvPr/>
        </p:nvSpPr>
        <p:spPr>
          <a:xfrm>
            <a:off x="3851647" y="1693005"/>
            <a:ext cx="2" cy="276000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36" name="FedAveg"/>
          <p:cNvSpPr txBox="1"/>
          <p:nvPr/>
        </p:nvSpPr>
        <p:spPr>
          <a:xfrm>
            <a:off x="8607017" y="916018"/>
            <a:ext cx="822326" cy="221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FedAveg</a:t>
            </a:r>
          </a:p>
        </p:txBody>
      </p:sp>
      <p:sp>
        <p:nvSpPr>
          <p:cNvPr id="437" name="矩形"/>
          <p:cNvSpPr/>
          <p:nvPr/>
        </p:nvSpPr>
        <p:spPr>
          <a:xfrm>
            <a:off x="2125396" y="1871272"/>
            <a:ext cx="809168" cy="368303"/>
          </a:xfrm>
          <a:prstGeom prst="rect">
            <a:avLst/>
          </a:prstGeom>
          <a:ln w="25400">
            <a:solidFill>
              <a:srgbClr val="FF2600"/>
            </a:solidFill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8" name="Dingbat 叉号"/>
          <p:cNvSpPr/>
          <p:nvPr/>
        </p:nvSpPr>
        <p:spPr>
          <a:xfrm>
            <a:off x="9529626" y="524609"/>
            <a:ext cx="484193" cy="572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81582B"/>
          </a:solidFill>
          <a:ln w="25400">
            <a:solidFill>
              <a:srgbClr val="AA7942"/>
            </a:solidFill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9" name="User accent and different local optimization  direction…"/>
          <p:cNvSpPr txBox="1"/>
          <p:nvPr/>
        </p:nvSpPr>
        <p:spPr>
          <a:xfrm>
            <a:off x="8607017" y="1287294"/>
            <a:ext cx="2774570" cy="113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0315" indent="-120315" defTabSz="457200"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User accent and different local optimization  direction</a:t>
            </a:r>
          </a:p>
          <a:p>
            <a:pPr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20315" indent="-120315" defTabSz="457200">
              <a:buSzPct val="1000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Small local dataset and parameter drift</a:t>
            </a:r>
          </a:p>
        </p:txBody>
      </p:sp>
      <p:sp>
        <p:nvSpPr>
          <p:cNvPr id="440" name="FedProx"/>
          <p:cNvSpPr txBox="1"/>
          <p:nvPr/>
        </p:nvSpPr>
        <p:spPr>
          <a:xfrm>
            <a:off x="516592" y="3052439"/>
            <a:ext cx="1255404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2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FedProx</a:t>
            </a:r>
          </a:p>
        </p:txBody>
      </p:sp>
      <p:grpSp>
        <p:nvGrpSpPr>
          <p:cNvPr id="443" name="已粘贴的影片.png"/>
          <p:cNvGrpSpPr/>
          <p:nvPr/>
        </p:nvGrpSpPr>
        <p:grpSpPr>
          <a:xfrm>
            <a:off x="1871958" y="3094559"/>
            <a:ext cx="3753390" cy="1394521"/>
            <a:chOff x="0" y="0"/>
            <a:chExt cx="3753388" cy="1394520"/>
          </a:xfrm>
        </p:grpSpPr>
        <p:pic>
          <p:nvPicPr>
            <p:cNvPr id="441" name="已粘贴的影片.png" descr="已粘贴的影片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" y="203200"/>
              <a:ext cx="3346989" cy="9500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2" name="已粘贴的影片.png" descr="已粘贴的影片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3753389" cy="1394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4" name="已粘贴的影片.png" descr="已粘贴的影片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1" y="4740032"/>
            <a:ext cx="7125582" cy="188093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45" name="表格 1"/>
          <p:cNvGraphicFramePr/>
          <p:nvPr>
            <p:extLst>
              <p:ext uri="{D42A27DB-BD31-4B8C-83A1-F6EECF244321}">
                <p14:modId xmlns:p14="http://schemas.microsoft.com/office/powerpoint/2010/main" val="1385649312"/>
              </p:ext>
            </p:extLst>
          </p:nvPr>
        </p:nvGraphicFramePr>
        <p:xfrm>
          <a:off x="6161489" y="3259941"/>
          <a:ext cx="5641489" cy="146182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486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6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273">
                <a:tc>
                  <a:txBody>
                    <a:bodyPr/>
                    <a:lstStyle/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User 2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Accuracy</a:t>
                      </a: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</a:p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After 10 FL rounds</a:t>
                      </a:r>
                      <a:endParaRPr sz="1600" b="1" dirty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horzOverflow="overflow">
                    <a:solidFill>
                      <a:schemeClr val="accent2">
                        <a:satOff val="-17871"/>
                        <a:lumOff val="-1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0" marB="0" horzOverflow="overflow">
                    <a:solidFill>
                      <a:schemeClr val="accent2">
                        <a:satOff val="-17871"/>
                        <a:lumOff val="-1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Val</a:t>
                      </a:r>
                    </a:p>
                  </a:txBody>
                  <a:tcPr marL="0" marR="0" marT="0" marB="0" horzOverflow="overflow">
                    <a:solidFill>
                      <a:schemeClr val="accent2">
                        <a:satOff val="-17871"/>
                        <a:lumOff val="-1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700"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</a:rPr>
                        <a:t>Test</a:t>
                      </a:r>
                    </a:p>
                  </a:txBody>
                  <a:tcPr marL="0" marR="0" marT="0" marB="0" horzOverflow="overflow">
                    <a:solidFill>
                      <a:schemeClr val="accent2">
                        <a:satOff val="-17871"/>
                        <a:lumOff val="-1117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385">
                <a:tc>
                  <a:txBody>
                    <a:bodyPr/>
                    <a:lstStyle/>
                    <a:p>
                      <a:pPr indent="457200">
                        <a:defRPr sz="1100"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>
                        <a:satOff val="-17871"/>
                        <a:lumOff val="-1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</a:rPr>
                        <a:t>0.</a:t>
                      </a:r>
                      <a:r>
                        <a:rPr lang="en-US" dirty="0">
                          <a:latin typeface="Arial"/>
                          <a:ea typeface="Arial"/>
                          <a:cs typeface="Arial"/>
                        </a:rPr>
                        <a:t>90</a:t>
                      </a:r>
                      <a:endParaRPr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</a:rPr>
                        <a:t>0.</a:t>
                      </a:r>
                      <a:r>
                        <a:rPr lang="en-US" dirty="0">
                          <a:latin typeface="Arial"/>
                          <a:ea typeface="Arial"/>
                          <a:cs typeface="Arial"/>
                        </a:rPr>
                        <a:t>92</a:t>
                      </a:r>
                      <a:endParaRPr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</a:rPr>
                        <a:t>0.</a:t>
                      </a:r>
                      <a:r>
                        <a:rPr lang="en-US" dirty="0">
                          <a:latin typeface="Arial"/>
                          <a:ea typeface="Arial"/>
                          <a:cs typeface="Arial"/>
                        </a:rPr>
                        <a:t>77</a:t>
                      </a:r>
                      <a:endParaRPr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68">
                <a:tc>
                  <a:txBody>
                    <a:bodyPr/>
                    <a:lstStyle/>
                    <a:p>
                      <a:pPr indent="457200">
                        <a:defRPr sz="1100">
                          <a:sym typeface="Helvetica"/>
                        </a:defRPr>
                      </a:pPr>
                      <a:endParaRPr/>
                    </a:p>
                  </a:txBody>
                  <a:tcPr marL="0" marR="0" marT="0" marB="0" horzOverflow="overflow">
                    <a:solidFill>
                      <a:schemeClr val="accent2">
                        <a:satOff val="-17871"/>
                        <a:lumOff val="-1117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</a:rPr>
                        <a:t>0.9</a:t>
                      </a:r>
                      <a:r>
                        <a:rPr lang="en-US" dirty="0">
                          <a:latin typeface="Arial"/>
                          <a:ea typeface="Arial"/>
                          <a:cs typeface="Arial"/>
                        </a:rPr>
                        <a:t>2</a:t>
                      </a:r>
                      <a:endParaRPr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</a:rPr>
                        <a:t>0.9</a:t>
                      </a:r>
                      <a:r>
                        <a:rPr lang="en-US" dirty="0">
                          <a:latin typeface="Arial"/>
                          <a:ea typeface="Arial"/>
                          <a:cs typeface="Arial"/>
                        </a:rPr>
                        <a:t>2</a:t>
                      </a:r>
                      <a:endParaRPr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indent="457200">
                        <a:defRPr sz="1800"/>
                      </a:pPr>
                      <a:r>
                        <a:rPr dirty="0">
                          <a:latin typeface="Arial"/>
                          <a:ea typeface="Arial"/>
                          <a:cs typeface="Arial"/>
                        </a:rPr>
                        <a:t>0.</a:t>
                      </a:r>
                      <a:r>
                        <a:rPr lang="en-US" dirty="0">
                          <a:latin typeface="Arial"/>
                          <a:ea typeface="Arial"/>
                          <a:cs typeface="Arial"/>
                        </a:rPr>
                        <a:t>88</a:t>
                      </a:r>
                      <a:endParaRPr dirty="0">
                        <a:latin typeface="Arial"/>
                        <a:ea typeface="Arial"/>
                        <a:cs typeface="Arial"/>
                      </a:endParaRPr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6" name="Before FedProx"/>
          <p:cNvSpPr txBox="1"/>
          <p:nvPr/>
        </p:nvSpPr>
        <p:spPr>
          <a:xfrm>
            <a:off x="6273028" y="3893385"/>
            <a:ext cx="16136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dirty="0"/>
              <a:t>Before </a:t>
            </a:r>
            <a:r>
              <a:rPr dirty="0" err="1"/>
              <a:t>FedProx</a:t>
            </a:r>
            <a:endParaRPr dirty="0"/>
          </a:p>
        </p:txBody>
      </p:sp>
      <p:sp>
        <p:nvSpPr>
          <p:cNvPr id="447" name="After FedProx"/>
          <p:cNvSpPr txBox="1"/>
          <p:nvPr/>
        </p:nvSpPr>
        <p:spPr>
          <a:xfrm>
            <a:off x="6284184" y="4358814"/>
            <a:ext cx="142292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rPr dirty="0"/>
              <a:t>After </a:t>
            </a:r>
            <a:r>
              <a:rPr dirty="0" err="1"/>
              <a:t>FedProx</a:t>
            </a:r>
            <a:endParaRPr dirty="0"/>
          </a:p>
        </p:txBody>
      </p:sp>
      <p:sp>
        <p:nvSpPr>
          <p:cNvPr id="448" name="Future work:…"/>
          <p:cNvSpPr txBox="1"/>
          <p:nvPr/>
        </p:nvSpPr>
        <p:spPr>
          <a:xfrm>
            <a:off x="6283709" y="5137559"/>
            <a:ext cx="3989180" cy="78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80473" indent="-180473">
              <a:buSzPct val="60000"/>
              <a:buBlip>
                <a:blip r:embed="rId5"/>
              </a:buBlip>
              <a:defRPr sz="1700">
                <a:latin typeface="Arial"/>
                <a:ea typeface="Arial"/>
                <a:cs typeface="Arial"/>
                <a:sym typeface="Arial"/>
              </a:defRPr>
            </a:lvl1pPr>
            <a:lvl2pPr indent="228600">
              <a:defRPr sz="1700">
                <a:latin typeface="Arial"/>
                <a:ea typeface="Arial"/>
                <a:cs typeface="Arial"/>
                <a:sym typeface="Arial"/>
              </a:defRPr>
            </a:lvl2pPr>
          </a:lstStyle>
          <a:p>
            <a:r>
              <a:rPr dirty="0"/>
              <a:t>Future work:</a:t>
            </a:r>
          </a:p>
          <a:p>
            <a:pPr lvl="1"/>
            <a:r>
              <a:rPr dirty="0"/>
              <a:t>Asynchronous Federated Learning </a:t>
            </a:r>
            <a:r>
              <a:rPr lang="en-US" dirty="0"/>
              <a:t>         </a:t>
            </a:r>
            <a:r>
              <a:rPr dirty="0"/>
              <a:t>(practical engineering scenarios)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 11"/>
          <p:cNvSpPr txBox="1"/>
          <p:nvPr/>
        </p:nvSpPr>
        <p:spPr>
          <a:xfrm>
            <a:off x="1837520" y="1413183"/>
            <a:ext cx="8481399" cy="541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374" tIns="42374" rIns="42374" bIns="42374" anchor="ctr">
            <a:spAutoFit/>
          </a:bodyPr>
          <a:lstStyle>
            <a:lvl1pPr algn="ctr">
              <a:defRPr sz="3200">
                <a:solidFill>
                  <a:srgbClr val="3458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</a:t>
            </a:r>
          </a:p>
        </p:txBody>
      </p:sp>
      <p:grpSp>
        <p:nvGrpSpPr>
          <p:cNvPr id="454" name="组合 15"/>
          <p:cNvGrpSpPr/>
          <p:nvPr/>
        </p:nvGrpSpPr>
        <p:grpSpPr>
          <a:xfrm>
            <a:off x="38416" y="56831"/>
            <a:ext cx="629289" cy="597539"/>
            <a:chOff x="0" y="0"/>
            <a:chExt cx="629288" cy="597537"/>
          </a:xfrm>
        </p:grpSpPr>
        <p:sp>
          <p:nvSpPr>
            <p:cNvPr id="451" name="直接连接符 10"/>
            <p:cNvSpPr/>
            <p:nvPr/>
          </p:nvSpPr>
          <p:spPr>
            <a:xfrm flipV="1">
              <a:off x="629286" y="1288"/>
              <a:ext cx="2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52" name="矩形 10"/>
            <p:cNvSpPr/>
            <p:nvPr/>
          </p:nvSpPr>
          <p:spPr>
            <a:xfrm rot="16200000">
              <a:off x="17153" y="14968"/>
              <a:ext cx="596250" cy="566311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3" name="直接连接符 10"/>
            <p:cNvSpPr/>
            <p:nvPr/>
          </p:nvSpPr>
          <p:spPr>
            <a:xfrm flipV="1">
              <a:off x="-1" y="1288"/>
              <a:ext cx="3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5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771525" y="109853"/>
            <a:ext cx="2489837" cy="542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6999"/>
              </a:lnSpc>
              <a:spcBef>
                <a:spcPts val="0"/>
              </a:spcBef>
              <a:buSzTx/>
              <a:buNone/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300" b="1" spc="100">
                <a:solidFill>
                  <a:srgbClr val="92540C"/>
                </a:solidFill>
              </a:defRPr>
            </a:lvl1pPr>
          </a:lstStyle>
          <a:p>
            <a:r>
              <a:t>Outline</a:t>
            </a:r>
          </a:p>
        </p:txBody>
      </p:sp>
      <p:grpSp>
        <p:nvGrpSpPr>
          <p:cNvPr id="458" name="圆角矩形 2"/>
          <p:cNvGrpSpPr/>
          <p:nvPr/>
        </p:nvGrpSpPr>
        <p:grpSpPr>
          <a:xfrm>
            <a:off x="2279014" y="852169"/>
            <a:ext cx="577217" cy="568963"/>
            <a:chOff x="0" y="0"/>
            <a:chExt cx="577216" cy="568962"/>
          </a:xfrm>
        </p:grpSpPr>
        <p:sp>
          <p:nvSpPr>
            <p:cNvPr id="456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7" name="1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61" name="圆角矩形 10"/>
          <p:cNvGrpSpPr/>
          <p:nvPr/>
        </p:nvGrpSpPr>
        <p:grpSpPr>
          <a:xfrm>
            <a:off x="3731895" y="939799"/>
            <a:ext cx="5784852" cy="481333"/>
            <a:chOff x="0" y="0"/>
            <a:chExt cx="5784851" cy="481332"/>
          </a:xfrm>
        </p:grpSpPr>
        <p:sp>
          <p:nvSpPr>
            <p:cNvPr id="459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0" name="Introduc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Introduction </a:t>
              </a:r>
            </a:p>
          </p:txBody>
        </p:sp>
      </p:grpSp>
      <p:grpSp>
        <p:nvGrpSpPr>
          <p:cNvPr id="464" name="圆角矩形 11"/>
          <p:cNvGrpSpPr/>
          <p:nvPr/>
        </p:nvGrpSpPr>
        <p:grpSpPr>
          <a:xfrm>
            <a:off x="3731895" y="2105660"/>
            <a:ext cx="5784852" cy="481333"/>
            <a:chOff x="0" y="0"/>
            <a:chExt cx="5784851" cy="481332"/>
          </a:xfrm>
        </p:grpSpPr>
        <p:sp>
          <p:nvSpPr>
            <p:cNvPr id="462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3" name="System Overview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System Overview</a:t>
              </a:r>
            </a:p>
          </p:txBody>
        </p:sp>
      </p:grpSp>
      <p:grpSp>
        <p:nvGrpSpPr>
          <p:cNvPr id="467" name="圆角矩形 12"/>
          <p:cNvGrpSpPr/>
          <p:nvPr/>
        </p:nvGrpSpPr>
        <p:grpSpPr>
          <a:xfrm>
            <a:off x="3731895" y="3271520"/>
            <a:ext cx="5784852" cy="481333"/>
            <a:chOff x="0" y="0"/>
            <a:chExt cx="5784851" cy="481332"/>
          </a:xfrm>
        </p:grpSpPr>
        <p:sp>
          <p:nvSpPr>
            <p:cNvPr id="465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6" name="Technical Details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Technical Details</a:t>
              </a:r>
            </a:p>
          </p:txBody>
        </p:sp>
      </p:grpSp>
      <p:grpSp>
        <p:nvGrpSpPr>
          <p:cNvPr id="470" name="圆角矩形 13"/>
          <p:cNvGrpSpPr/>
          <p:nvPr/>
        </p:nvGrpSpPr>
        <p:grpSpPr>
          <a:xfrm>
            <a:off x="3731895" y="4437379"/>
            <a:ext cx="5784852" cy="481333"/>
            <a:chOff x="0" y="0"/>
            <a:chExt cx="5784851" cy="481332"/>
          </a:xfrm>
        </p:grpSpPr>
        <p:sp>
          <p:nvSpPr>
            <p:cNvPr id="468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9" name="Result Evalua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Result Evaluation</a:t>
              </a:r>
            </a:p>
          </p:txBody>
        </p:sp>
      </p:grpSp>
      <p:grpSp>
        <p:nvGrpSpPr>
          <p:cNvPr id="473" name="圆角矩形 15"/>
          <p:cNvGrpSpPr/>
          <p:nvPr/>
        </p:nvGrpSpPr>
        <p:grpSpPr>
          <a:xfrm>
            <a:off x="2279014" y="2028188"/>
            <a:ext cx="577217" cy="568964"/>
            <a:chOff x="0" y="0"/>
            <a:chExt cx="577216" cy="568962"/>
          </a:xfrm>
        </p:grpSpPr>
        <p:sp>
          <p:nvSpPr>
            <p:cNvPr id="471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2" name="2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76" name="圆角矩形 20"/>
          <p:cNvGrpSpPr/>
          <p:nvPr/>
        </p:nvGrpSpPr>
        <p:grpSpPr>
          <a:xfrm>
            <a:off x="2279014" y="3204210"/>
            <a:ext cx="577217" cy="568963"/>
            <a:chOff x="0" y="0"/>
            <a:chExt cx="577216" cy="568962"/>
          </a:xfrm>
        </p:grpSpPr>
        <p:sp>
          <p:nvSpPr>
            <p:cNvPr id="474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5" name="3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79" name="圆角矩形 22"/>
          <p:cNvGrpSpPr/>
          <p:nvPr/>
        </p:nvGrpSpPr>
        <p:grpSpPr>
          <a:xfrm>
            <a:off x="2279014" y="4380229"/>
            <a:ext cx="577217" cy="568963"/>
            <a:chOff x="0" y="0"/>
            <a:chExt cx="577216" cy="568962"/>
          </a:xfrm>
        </p:grpSpPr>
        <p:sp>
          <p:nvSpPr>
            <p:cNvPr id="477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8" name="4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482" name="圆角矩形 3"/>
          <p:cNvGrpSpPr/>
          <p:nvPr/>
        </p:nvGrpSpPr>
        <p:grpSpPr>
          <a:xfrm>
            <a:off x="3731895" y="5613399"/>
            <a:ext cx="5784852" cy="481333"/>
            <a:chOff x="0" y="0"/>
            <a:chExt cx="5784851" cy="481332"/>
          </a:xfrm>
        </p:grpSpPr>
        <p:sp>
          <p:nvSpPr>
            <p:cNvPr id="480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1" name="Discussion &amp; Future Work"/>
            <p:cNvSpPr txBox="1"/>
            <p:nvPr/>
          </p:nvSpPr>
          <p:spPr>
            <a:xfrm>
              <a:off x="75567" y="65334"/>
              <a:ext cx="5633718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Discussion &amp; Future Work</a:t>
              </a:r>
            </a:p>
          </p:txBody>
        </p:sp>
      </p:grpSp>
      <p:grpSp>
        <p:nvGrpSpPr>
          <p:cNvPr id="485" name="圆角矩形 4"/>
          <p:cNvGrpSpPr/>
          <p:nvPr/>
        </p:nvGrpSpPr>
        <p:grpSpPr>
          <a:xfrm>
            <a:off x="2279014" y="5556249"/>
            <a:ext cx="577217" cy="568962"/>
            <a:chOff x="0" y="0"/>
            <a:chExt cx="577216" cy="568961"/>
          </a:xfrm>
        </p:grpSpPr>
        <p:sp>
          <p:nvSpPr>
            <p:cNvPr id="483" name="圆角矩形"/>
            <p:cNvSpPr/>
            <p:nvPr/>
          </p:nvSpPr>
          <p:spPr>
            <a:xfrm>
              <a:off x="0" y="-1"/>
              <a:ext cx="577217" cy="568962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4" name="5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组合 15"/>
          <p:cNvGrpSpPr/>
          <p:nvPr/>
        </p:nvGrpSpPr>
        <p:grpSpPr>
          <a:xfrm>
            <a:off x="38414" y="56829"/>
            <a:ext cx="629292" cy="597542"/>
            <a:chOff x="0" y="-1"/>
            <a:chExt cx="629290" cy="597541"/>
          </a:xfrm>
        </p:grpSpPr>
        <p:sp>
          <p:nvSpPr>
            <p:cNvPr id="494" name="直接连接符 10"/>
            <p:cNvSpPr/>
            <p:nvPr/>
          </p:nvSpPr>
          <p:spPr>
            <a:xfrm flipV="1">
              <a:off x="629287" y="1288"/>
              <a:ext cx="3" cy="596253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495" name="矩形 10"/>
            <p:cNvSpPr/>
            <p:nvPr/>
          </p:nvSpPr>
          <p:spPr>
            <a:xfrm rot="16200000">
              <a:off x="17152" y="14968"/>
              <a:ext cx="596253" cy="566313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6" name="直接连接符 10"/>
            <p:cNvSpPr/>
            <p:nvPr/>
          </p:nvSpPr>
          <p:spPr>
            <a:xfrm flipV="1">
              <a:off x="-1" y="1288"/>
              <a:ext cx="4" cy="596253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98" name="文本占位符 2"/>
          <p:cNvSpPr txBox="1">
            <a:spLocks noGrp="1"/>
          </p:cNvSpPr>
          <p:nvPr>
            <p:ph type="subTitle" sz="quarter" idx="1"/>
          </p:nvPr>
        </p:nvSpPr>
        <p:spPr>
          <a:xfrm>
            <a:off x="682623" y="109852"/>
            <a:ext cx="5908045" cy="542930"/>
          </a:xfrm>
          <a:prstGeom prst="rect">
            <a:avLst/>
          </a:prstGeom>
        </p:spPr>
        <p:txBody>
          <a:bodyPr/>
          <a:lstStyle>
            <a:lvl1pPr algn="l">
              <a:lnSpc>
                <a:spcPct val="130000"/>
              </a:lnSpc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b="1" spc="100">
                <a:solidFill>
                  <a:srgbClr val="285594"/>
                </a:solidFill>
              </a:defRPr>
            </a:lvl1pPr>
          </a:lstStyle>
          <a:p>
            <a:r>
              <a:t>Result Evaluation</a:t>
            </a:r>
          </a:p>
        </p:txBody>
      </p:sp>
      <p:pic>
        <p:nvPicPr>
          <p:cNvPr id="499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99" y="864626"/>
            <a:ext cx="9033283" cy="5534503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矩形 4"/>
          <p:cNvSpPr/>
          <p:nvPr/>
        </p:nvSpPr>
        <p:spPr>
          <a:xfrm>
            <a:off x="2473324" y="5133975"/>
            <a:ext cx="3324226" cy="96520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1" name="矩形 5"/>
          <p:cNvSpPr/>
          <p:nvPr/>
        </p:nvSpPr>
        <p:spPr>
          <a:xfrm>
            <a:off x="7004049" y="5181600"/>
            <a:ext cx="3324226" cy="965200"/>
          </a:xfrm>
          <a:prstGeom prst="rect">
            <a:avLst/>
          </a:prstGeom>
          <a:ln w="28575">
            <a:solidFill>
              <a:schemeClr val="accent6"/>
            </a:solidFill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11"/>
          <p:cNvSpPr txBox="1"/>
          <p:nvPr/>
        </p:nvSpPr>
        <p:spPr>
          <a:xfrm>
            <a:off x="1837520" y="1413183"/>
            <a:ext cx="8481399" cy="541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374" tIns="42374" rIns="42374" bIns="42374" anchor="ctr">
            <a:spAutoFit/>
          </a:bodyPr>
          <a:lstStyle>
            <a:lvl1pPr algn="ctr">
              <a:defRPr sz="3200">
                <a:solidFill>
                  <a:srgbClr val="3458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</a:t>
            </a:r>
          </a:p>
        </p:txBody>
      </p:sp>
      <p:grpSp>
        <p:nvGrpSpPr>
          <p:cNvPr id="507" name="组合 15"/>
          <p:cNvGrpSpPr/>
          <p:nvPr/>
        </p:nvGrpSpPr>
        <p:grpSpPr>
          <a:xfrm>
            <a:off x="38416" y="56831"/>
            <a:ext cx="629289" cy="597539"/>
            <a:chOff x="0" y="0"/>
            <a:chExt cx="629288" cy="597537"/>
          </a:xfrm>
        </p:grpSpPr>
        <p:sp>
          <p:nvSpPr>
            <p:cNvPr id="504" name="直接连接符 10"/>
            <p:cNvSpPr/>
            <p:nvPr/>
          </p:nvSpPr>
          <p:spPr>
            <a:xfrm flipV="1">
              <a:off x="629286" y="1288"/>
              <a:ext cx="2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矩形 10"/>
            <p:cNvSpPr/>
            <p:nvPr/>
          </p:nvSpPr>
          <p:spPr>
            <a:xfrm rot="16200000">
              <a:off x="17153" y="14968"/>
              <a:ext cx="596250" cy="566311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6" name="直接连接符 10"/>
            <p:cNvSpPr/>
            <p:nvPr/>
          </p:nvSpPr>
          <p:spPr>
            <a:xfrm flipV="1">
              <a:off x="-1" y="1288"/>
              <a:ext cx="3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08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771525" y="109853"/>
            <a:ext cx="2489837" cy="542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6999"/>
              </a:lnSpc>
              <a:spcBef>
                <a:spcPts val="0"/>
              </a:spcBef>
              <a:buSzTx/>
              <a:buNone/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300" b="1" spc="100">
                <a:solidFill>
                  <a:srgbClr val="92540C"/>
                </a:solidFill>
              </a:defRPr>
            </a:lvl1pPr>
          </a:lstStyle>
          <a:p>
            <a:r>
              <a:t>Outline</a:t>
            </a:r>
          </a:p>
        </p:txBody>
      </p:sp>
      <p:grpSp>
        <p:nvGrpSpPr>
          <p:cNvPr id="511" name="圆角矩形 2"/>
          <p:cNvGrpSpPr/>
          <p:nvPr/>
        </p:nvGrpSpPr>
        <p:grpSpPr>
          <a:xfrm>
            <a:off x="2279014" y="852169"/>
            <a:ext cx="577217" cy="568963"/>
            <a:chOff x="0" y="0"/>
            <a:chExt cx="577216" cy="568962"/>
          </a:xfrm>
        </p:grpSpPr>
        <p:sp>
          <p:nvSpPr>
            <p:cNvPr id="509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0" name="1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14" name="圆角矩形 10"/>
          <p:cNvGrpSpPr/>
          <p:nvPr/>
        </p:nvGrpSpPr>
        <p:grpSpPr>
          <a:xfrm>
            <a:off x="3731895" y="939799"/>
            <a:ext cx="5784852" cy="481333"/>
            <a:chOff x="0" y="0"/>
            <a:chExt cx="5784851" cy="481332"/>
          </a:xfrm>
        </p:grpSpPr>
        <p:sp>
          <p:nvSpPr>
            <p:cNvPr id="512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3" name="Introduc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Introduction </a:t>
              </a:r>
            </a:p>
          </p:txBody>
        </p:sp>
      </p:grpSp>
      <p:grpSp>
        <p:nvGrpSpPr>
          <p:cNvPr id="517" name="圆角矩形 11"/>
          <p:cNvGrpSpPr/>
          <p:nvPr/>
        </p:nvGrpSpPr>
        <p:grpSpPr>
          <a:xfrm>
            <a:off x="3731895" y="2105660"/>
            <a:ext cx="5784852" cy="481333"/>
            <a:chOff x="0" y="0"/>
            <a:chExt cx="5784851" cy="481332"/>
          </a:xfrm>
        </p:grpSpPr>
        <p:sp>
          <p:nvSpPr>
            <p:cNvPr id="515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6" name="System Overview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System Overview</a:t>
              </a:r>
            </a:p>
          </p:txBody>
        </p:sp>
      </p:grpSp>
      <p:grpSp>
        <p:nvGrpSpPr>
          <p:cNvPr id="520" name="圆角矩形 12"/>
          <p:cNvGrpSpPr/>
          <p:nvPr/>
        </p:nvGrpSpPr>
        <p:grpSpPr>
          <a:xfrm>
            <a:off x="3731895" y="3271520"/>
            <a:ext cx="5784852" cy="481333"/>
            <a:chOff x="0" y="0"/>
            <a:chExt cx="5784851" cy="481332"/>
          </a:xfrm>
        </p:grpSpPr>
        <p:sp>
          <p:nvSpPr>
            <p:cNvPr id="518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9" name="Technical Details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Technical Details</a:t>
              </a:r>
            </a:p>
          </p:txBody>
        </p:sp>
      </p:grpSp>
      <p:grpSp>
        <p:nvGrpSpPr>
          <p:cNvPr id="523" name="圆角矩形 13"/>
          <p:cNvGrpSpPr/>
          <p:nvPr/>
        </p:nvGrpSpPr>
        <p:grpSpPr>
          <a:xfrm>
            <a:off x="3731895" y="4437379"/>
            <a:ext cx="5784852" cy="481333"/>
            <a:chOff x="0" y="0"/>
            <a:chExt cx="5784851" cy="481332"/>
          </a:xfrm>
        </p:grpSpPr>
        <p:sp>
          <p:nvSpPr>
            <p:cNvPr id="521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2" name="Result Evalua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Result Evaluation</a:t>
              </a:r>
            </a:p>
          </p:txBody>
        </p:sp>
      </p:grpSp>
      <p:grpSp>
        <p:nvGrpSpPr>
          <p:cNvPr id="526" name="圆角矩形 15"/>
          <p:cNvGrpSpPr/>
          <p:nvPr/>
        </p:nvGrpSpPr>
        <p:grpSpPr>
          <a:xfrm>
            <a:off x="2279014" y="2028188"/>
            <a:ext cx="577217" cy="568964"/>
            <a:chOff x="0" y="0"/>
            <a:chExt cx="577216" cy="568962"/>
          </a:xfrm>
        </p:grpSpPr>
        <p:sp>
          <p:nvSpPr>
            <p:cNvPr id="524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5" name="2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29" name="圆角矩形 20"/>
          <p:cNvGrpSpPr/>
          <p:nvPr/>
        </p:nvGrpSpPr>
        <p:grpSpPr>
          <a:xfrm>
            <a:off x="2279014" y="3204210"/>
            <a:ext cx="577217" cy="568963"/>
            <a:chOff x="0" y="0"/>
            <a:chExt cx="577216" cy="568962"/>
          </a:xfrm>
        </p:grpSpPr>
        <p:sp>
          <p:nvSpPr>
            <p:cNvPr id="527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8" name="3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32" name="圆角矩形 22"/>
          <p:cNvGrpSpPr/>
          <p:nvPr/>
        </p:nvGrpSpPr>
        <p:grpSpPr>
          <a:xfrm>
            <a:off x="2279014" y="4380229"/>
            <a:ext cx="577217" cy="568963"/>
            <a:chOff x="0" y="0"/>
            <a:chExt cx="577216" cy="568962"/>
          </a:xfrm>
        </p:grpSpPr>
        <p:sp>
          <p:nvSpPr>
            <p:cNvPr id="530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1" name="4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535" name="圆角矩形 3"/>
          <p:cNvGrpSpPr/>
          <p:nvPr/>
        </p:nvGrpSpPr>
        <p:grpSpPr>
          <a:xfrm>
            <a:off x="3731895" y="5613399"/>
            <a:ext cx="5784852" cy="481333"/>
            <a:chOff x="0" y="0"/>
            <a:chExt cx="5784851" cy="481332"/>
          </a:xfrm>
        </p:grpSpPr>
        <p:sp>
          <p:nvSpPr>
            <p:cNvPr id="533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4" name="Discussion &amp; Future Work"/>
            <p:cNvSpPr txBox="1"/>
            <p:nvPr/>
          </p:nvSpPr>
          <p:spPr>
            <a:xfrm>
              <a:off x="75567" y="65334"/>
              <a:ext cx="5633718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Discussion &amp; Future Work</a:t>
              </a:r>
            </a:p>
          </p:txBody>
        </p:sp>
      </p:grpSp>
      <p:grpSp>
        <p:nvGrpSpPr>
          <p:cNvPr id="538" name="圆角矩形 4"/>
          <p:cNvGrpSpPr/>
          <p:nvPr/>
        </p:nvGrpSpPr>
        <p:grpSpPr>
          <a:xfrm>
            <a:off x="2279014" y="5556249"/>
            <a:ext cx="577217" cy="568962"/>
            <a:chOff x="0" y="0"/>
            <a:chExt cx="577216" cy="568961"/>
          </a:xfrm>
        </p:grpSpPr>
        <p:sp>
          <p:nvSpPr>
            <p:cNvPr id="536" name="圆角矩形"/>
            <p:cNvSpPr/>
            <p:nvPr/>
          </p:nvSpPr>
          <p:spPr>
            <a:xfrm>
              <a:off x="0" y="-1"/>
              <a:ext cx="577217" cy="568962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7" name="5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Rectangle 11"/>
          <p:cNvSpPr txBox="1"/>
          <p:nvPr/>
        </p:nvSpPr>
        <p:spPr>
          <a:xfrm>
            <a:off x="1772749" y="1779577"/>
            <a:ext cx="8481402" cy="541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374" tIns="42374" rIns="42374" bIns="42374" anchor="ctr">
            <a:spAutoFit/>
          </a:bodyPr>
          <a:lstStyle>
            <a:lvl1pPr algn="ctr">
              <a:defRPr sz="3200">
                <a:solidFill>
                  <a:srgbClr val="3458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</a:t>
            </a:r>
          </a:p>
        </p:txBody>
      </p:sp>
      <p:grpSp>
        <p:nvGrpSpPr>
          <p:cNvPr id="551" name="组合 15"/>
          <p:cNvGrpSpPr/>
          <p:nvPr/>
        </p:nvGrpSpPr>
        <p:grpSpPr>
          <a:xfrm>
            <a:off x="-12703" y="1791970"/>
            <a:ext cx="12183748" cy="2308862"/>
            <a:chOff x="0" y="0"/>
            <a:chExt cx="12183747" cy="2308860"/>
          </a:xfrm>
        </p:grpSpPr>
        <p:sp>
          <p:nvSpPr>
            <p:cNvPr id="547" name="直接连接符 10"/>
            <p:cNvSpPr/>
            <p:nvPr/>
          </p:nvSpPr>
          <p:spPr>
            <a:xfrm>
              <a:off x="-1" y="2308861"/>
              <a:ext cx="12169400" cy="1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48" name="矩形 10"/>
            <p:cNvSpPr/>
            <p:nvPr/>
          </p:nvSpPr>
          <p:spPr>
            <a:xfrm>
              <a:off x="13347" y="115529"/>
              <a:ext cx="12169397" cy="2077802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9" name="矩形 8"/>
            <p:cNvSpPr/>
            <p:nvPr/>
          </p:nvSpPr>
          <p:spPr>
            <a:xfrm>
              <a:off x="14350" y="737302"/>
              <a:ext cx="12169398" cy="708158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lnSpc>
                  <a:spcPct val="120000"/>
                </a:lnSpc>
                <a:defRPr sz="44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>
                        <a:alpha val="43137"/>
                      </a:srgbClr>
                    </a:outerShdw>
                  </a:effectLst>
                  <a:latin typeface="Arial"/>
                  <a:ea typeface="Arial"/>
                  <a:cs typeface="Arial"/>
                  <a:sym typeface="Arial"/>
                </a:defRPr>
              </a:pPr>
              <a:r>
                <a:t>Thanks for Listening!</a:t>
              </a:r>
            </a:p>
          </p:txBody>
        </p:sp>
        <p:sp>
          <p:nvSpPr>
            <p:cNvPr id="550" name="直接连接符 10"/>
            <p:cNvSpPr/>
            <p:nvPr/>
          </p:nvSpPr>
          <p:spPr>
            <a:xfrm>
              <a:off x="-1" y="0"/>
              <a:ext cx="12169400" cy="1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52" name="文本框 3"/>
          <p:cNvSpPr txBox="1"/>
          <p:nvPr/>
        </p:nvSpPr>
        <p:spPr>
          <a:xfrm>
            <a:off x="2537775" y="5603424"/>
            <a:ext cx="7082792" cy="35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2000">
                <a:solidFill>
                  <a:srgbClr val="044875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r>
              <a:t>Qingtong You, Qiying Chen, Siwei Jiang, Junzhang Chen</a:t>
            </a:r>
          </a:p>
        </p:txBody>
      </p:sp>
      <p:sp>
        <p:nvSpPr>
          <p:cNvPr id="553" name="文本框 21"/>
          <p:cNvSpPr txBox="1"/>
          <p:nvPr/>
        </p:nvSpPr>
        <p:spPr>
          <a:xfrm>
            <a:off x="951864" y="4490721"/>
            <a:ext cx="10262236" cy="971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20000"/>
              </a:lnSpc>
              <a:defRPr sz="2800">
                <a:solidFill>
                  <a:srgbClr val="92540C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Smart Light: A Distributed On-device Voice-controlled </a:t>
            </a:r>
          </a:p>
          <a:p>
            <a:pPr algn="ctr">
              <a:lnSpc>
                <a:spcPct val="120000"/>
              </a:lnSpc>
              <a:defRPr sz="2800">
                <a:solidFill>
                  <a:srgbClr val="92540C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defRPr>
            </a:pPr>
            <a:r>
              <a:t>LED Prototype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1"/>
          <p:cNvSpPr txBox="1"/>
          <p:nvPr/>
        </p:nvSpPr>
        <p:spPr>
          <a:xfrm>
            <a:off x="1837520" y="1413183"/>
            <a:ext cx="8481401" cy="541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374" tIns="42374" rIns="42374" bIns="42374" anchor="ctr">
            <a:spAutoFit/>
          </a:bodyPr>
          <a:lstStyle>
            <a:lvl1pPr algn="ctr">
              <a:defRPr sz="3200">
                <a:solidFill>
                  <a:srgbClr val="3458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</a:t>
            </a:r>
          </a:p>
        </p:txBody>
      </p:sp>
      <p:grpSp>
        <p:nvGrpSpPr>
          <p:cNvPr id="140" name="组合 15"/>
          <p:cNvGrpSpPr/>
          <p:nvPr/>
        </p:nvGrpSpPr>
        <p:grpSpPr>
          <a:xfrm>
            <a:off x="38416" y="56831"/>
            <a:ext cx="629289" cy="597539"/>
            <a:chOff x="0" y="0"/>
            <a:chExt cx="629288" cy="597537"/>
          </a:xfrm>
        </p:grpSpPr>
        <p:sp>
          <p:nvSpPr>
            <p:cNvPr id="137" name="直接连接符 10"/>
            <p:cNvSpPr/>
            <p:nvPr/>
          </p:nvSpPr>
          <p:spPr>
            <a:xfrm flipV="1">
              <a:off x="629286" y="1288"/>
              <a:ext cx="2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矩形 10"/>
            <p:cNvSpPr/>
            <p:nvPr/>
          </p:nvSpPr>
          <p:spPr>
            <a:xfrm rot="16200000">
              <a:off x="17153" y="14968"/>
              <a:ext cx="596250" cy="566311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9" name="直接连接符 10"/>
            <p:cNvSpPr/>
            <p:nvPr/>
          </p:nvSpPr>
          <p:spPr>
            <a:xfrm flipV="1">
              <a:off x="-1" y="1288"/>
              <a:ext cx="3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41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771523" y="109853"/>
            <a:ext cx="2489838" cy="542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6999"/>
              </a:lnSpc>
              <a:spcBef>
                <a:spcPts val="0"/>
              </a:spcBef>
              <a:buSzTx/>
              <a:buNone/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300" b="1" spc="100">
                <a:solidFill>
                  <a:srgbClr val="92540C"/>
                </a:solidFill>
              </a:defRPr>
            </a:lvl1pPr>
          </a:lstStyle>
          <a:p>
            <a:r>
              <a:t>Outline</a:t>
            </a:r>
          </a:p>
        </p:txBody>
      </p:sp>
      <p:grpSp>
        <p:nvGrpSpPr>
          <p:cNvPr id="144" name="圆角矩形 2"/>
          <p:cNvGrpSpPr/>
          <p:nvPr/>
        </p:nvGrpSpPr>
        <p:grpSpPr>
          <a:xfrm>
            <a:off x="2279014" y="852169"/>
            <a:ext cx="577217" cy="568963"/>
            <a:chOff x="0" y="0"/>
            <a:chExt cx="577216" cy="568962"/>
          </a:xfrm>
        </p:grpSpPr>
        <p:sp>
          <p:nvSpPr>
            <p:cNvPr id="142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3" name="1"/>
            <p:cNvSpPr txBox="1"/>
            <p:nvPr/>
          </p:nvSpPr>
          <p:spPr>
            <a:xfrm>
              <a:off x="79844" y="65945"/>
              <a:ext cx="417528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47" name="圆角矩形 10"/>
          <p:cNvGrpSpPr/>
          <p:nvPr/>
        </p:nvGrpSpPr>
        <p:grpSpPr>
          <a:xfrm>
            <a:off x="3731895" y="939799"/>
            <a:ext cx="5784852" cy="481333"/>
            <a:chOff x="0" y="0"/>
            <a:chExt cx="5784851" cy="481332"/>
          </a:xfrm>
        </p:grpSpPr>
        <p:sp>
          <p:nvSpPr>
            <p:cNvPr id="145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6" name="Introduc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Introduction </a:t>
              </a:r>
            </a:p>
          </p:txBody>
        </p:sp>
      </p:grpSp>
      <p:grpSp>
        <p:nvGrpSpPr>
          <p:cNvPr id="150" name="圆角矩形 11"/>
          <p:cNvGrpSpPr/>
          <p:nvPr/>
        </p:nvGrpSpPr>
        <p:grpSpPr>
          <a:xfrm>
            <a:off x="3731895" y="2105660"/>
            <a:ext cx="5784852" cy="481333"/>
            <a:chOff x="0" y="0"/>
            <a:chExt cx="5784851" cy="481332"/>
          </a:xfrm>
        </p:grpSpPr>
        <p:sp>
          <p:nvSpPr>
            <p:cNvPr id="148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9" name="System Overview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System Overview</a:t>
              </a:r>
            </a:p>
          </p:txBody>
        </p:sp>
      </p:grpSp>
      <p:grpSp>
        <p:nvGrpSpPr>
          <p:cNvPr id="153" name="圆角矩形 12"/>
          <p:cNvGrpSpPr/>
          <p:nvPr/>
        </p:nvGrpSpPr>
        <p:grpSpPr>
          <a:xfrm>
            <a:off x="3731895" y="3271520"/>
            <a:ext cx="5784852" cy="481333"/>
            <a:chOff x="0" y="0"/>
            <a:chExt cx="5784851" cy="481332"/>
          </a:xfrm>
        </p:grpSpPr>
        <p:sp>
          <p:nvSpPr>
            <p:cNvPr id="151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2" name="Technical Details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Technical Details</a:t>
              </a:r>
            </a:p>
          </p:txBody>
        </p:sp>
      </p:grpSp>
      <p:grpSp>
        <p:nvGrpSpPr>
          <p:cNvPr id="156" name="圆角矩形 13"/>
          <p:cNvGrpSpPr/>
          <p:nvPr/>
        </p:nvGrpSpPr>
        <p:grpSpPr>
          <a:xfrm>
            <a:off x="3731895" y="4437379"/>
            <a:ext cx="5784852" cy="481333"/>
            <a:chOff x="0" y="0"/>
            <a:chExt cx="5784851" cy="481332"/>
          </a:xfrm>
        </p:grpSpPr>
        <p:sp>
          <p:nvSpPr>
            <p:cNvPr id="154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" name="Result Evalua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Result Evaluation</a:t>
              </a:r>
            </a:p>
          </p:txBody>
        </p:sp>
      </p:grpSp>
      <p:grpSp>
        <p:nvGrpSpPr>
          <p:cNvPr id="159" name="圆角矩形 15"/>
          <p:cNvGrpSpPr/>
          <p:nvPr/>
        </p:nvGrpSpPr>
        <p:grpSpPr>
          <a:xfrm>
            <a:off x="2279014" y="2028188"/>
            <a:ext cx="577217" cy="568964"/>
            <a:chOff x="0" y="0"/>
            <a:chExt cx="577216" cy="568962"/>
          </a:xfrm>
        </p:grpSpPr>
        <p:sp>
          <p:nvSpPr>
            <p:cNvPr id="157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" name="2"/>
            <p:cNvSpPr txBox="1"/>
            <p:nvPr/>
          </p:nvSpPr>
          <p:spPr>
            <a:xfrm>
              <a:off x="79844" y="65945"/>
              <a:ext cx="417528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62" name="圆角矩形 20"/>
          <p:cNvGrpSpPr/>
          <p:nvPr/>
        </p:nvGrpSpPr>
        <p:grpSpPr>
          <a:xfrm>
            <a:off x="2279014" y="3204210"/>
            <a:ext cx="577217" cy="568963"/>
            <a:chOff x="0" y="0"/>
            <a:chExt cx="577216" cy="568962"/>
          </a:xfrm>
        </p:grpSpPr>
        <p:sp>
          <p:nvSpPr>
            <p:cNvPr id="160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1" name="3"/>
            <p:cNvSpPr txBox="1"/>
            <p:nvPr/>
          </p:nvSpPr>
          <p:spPr>
            <a:xfrm>
              <a:off x="79844" y="65945"/>
              <a:ext cx="417528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5" name="圆角矩形 22"/>
          <p:cNvGrpSpPr/>
          <p:nvPr/>
        </p:nvGrpSpPr>
        <p:grpSpPr>
          <a:xfrm>
            <a:off x="2279014" y="4380229"/>
            <a:ext cx="577217" cy="568963"/>
            <a:chOff x="0" y="0"/>
            <a:chExt cx="577216" cy="568962"/>
          </a:xfrm>
        </p:grpSpPr>
        <p:sp>
          <p:nvSpPr>
            <p:cNvPr id="163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4"/>
            <p:cNvSpPr txBox="1"/>
            <p:nvPr/>
          </p:nvSpPr>
          <p:spPr>
            <a:xfrm>
              <a:off x="79844" y="65945"/>
              <a:ext cx="417528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68" name="圆角矩形 3"/>
          <p:cNvGrpSpPr/>
          <p:nvPr/>
        </p:nvGrpSpPr>
        <p:grpSpPr>
          <a:xfrm>
            <a:off x="3731895" y="5613398"/>
            <a:ext cx="5784852" cy="481334"/>
            <a:chOff x="0" y="0"/>
            <a:chExt cx="5784851" cy="481333"/>
          </a:xfrm>
        </p:grpSpPr>
        <p:sp>
          <p:nvSpPr>
            <p:cNvPr id="166" name="圆角矩形"/>
            <p:cNvSpPr/>
            <p:nvPr/>
          </p:nvSpPr>
          <p:spPr>
            <a:xfrm>
              <a:off x="0" y="-1"/>
              <a:ext cx="5784852" cy="481335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Discussion &amp; Future Work"/>
            <p:cNvSpPr txBox="1"/>
            <p:nvPr/>
          </p:nvSpPr>
          <p:spPr>
            <a:xfrm>
              <a:off x="75567" y="65334"/>
              <a:ext cx="5633718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Discussion &amp; Future Work</a:t>
              </a:r>
            </a:p>
          </p:txBody>
        </p:sp>
      </p:grpSp>
      <p:grpSp>
        <p:nvGrpSpPr>
          <p:cNvPr id="171" name="圆角矩形 4"/>
          <p:cNvGrpSpPr/>
          <p:nvPr/>
        </p:nvGrpSpPr>
        <p:grpSpPr>
          <a:xfrm>
            <a:off x="2279014" y="5556248"/>
            <a:ext cx="577217" cy="568963"/>
            <a:chOff x="0" y="0"/>
            <a:chExt cx="577216" cy="568962"/>
          </a:xfrm>
        </p:grpSpPr>
        <p:sp>
          <p:nvSpPr>
            <p:cNvPr id="169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0" name="5"/>
            <p:cNvSpPr txBox="1"/>
            <p:nvPr/>
          </p:nvSpPr>
          <p:spPr>
            <a:xfrm>
              <a:off x="79844" y="65945"/>
              <a:ext cx="417528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4000"/>
    </mc:Choice>
    <mc:Fallback xmlns="">
      <p:transition advClick="0" advTm="14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11"/>
          <p:cNvSpPr txBox="1"/>
          <p:nvPr/>
        </p:nvSpPr>
        <p:spPr>
          <a:xfrm>
            <a:off x="1837520" y="1413183"/>
            <a:ext cx="8481399" cy="541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374" tIns="42374" rIns="42374" bIns="42374" anchor="ctr">
            <a:spAutoFit/>
          </a:bodyPr>
          <a:lstStyle>
            <a:lvl1pPr algn="ctr">
              <a:defRPr sz="3200">
                <a:solidFill>
                  <a:srgbClr val="3458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</a:t>
            </a:r>
          </a:p>
        </p:txBody>
      </p:sp>
      <p:grpSp>
        <p:nvGrpSpPr>
          <p:cNvPr id="177" name="组合 15"/>
          <p:cNvGrpSpPr/>
          <p:nvPr/>
        </p:nvGrpSpPr>
        <p:grpSpPr>
          <a:xfrm>
            <a:off x="38416" y="56831"/>
            <a:ext cx="629289" cy="597539"/>
            <a:chOff x="0" y="0"/>
            <a:chExt cx="629288" cy="597537"/>
          </a:xfrm>
        </p:grpSpPr>
        <p:sp>
          <p:nvSpPr>
            <p:cNvPr id="174" name="直接连接符 10"/>
            <p:cNvSpPr/>
            <p:nvPr/>
          </p:nvSpPr>
          <p:spPr>
            <a:xfrm flipV="1">
              <a:off x="629286" y="1288"/>
              <a:ext cx="2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矩形 10"/>
            <p:cNvSpPr/>
            <p:nvPr/>
          </p:nvSpPr>
          <p:spPr>
            <a:xfrm rot="16200000">
              <a:off x="17153" y="14968"/>
              <a:ext cx="596250" cy="566311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6" name="直接连接符 10"/>
            <p:cNvSpPr/>
            <p:nvPr/>
          </p:nvSpPr>
          <p:spPr>
            <a:xfrm flipV="1">
              <a:off x="-1" y="1288"/>
              <a:ext cx="3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8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771525" y="109853"/>
            <a:ext cx="2489837" cy="542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6999"/>
              </a:lnSpc>
              <a:spcBef>
                <a:spcPts val="0"/>
              </a:spcBef>
              <a:buSzTx/>
              <a:buNone/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300" b="1" spc="100">
                <a:solidFill>
                  <a:srgbClr val="92540C"/>
                </a:solidFill>
              </a:defRPr>
            </a:lvl1pPr>
          </a:lstStyle>
          <a:p>
            <a:r>
              <a:t>Outline</a:t>
            </a:r>
          </a:p>
        </p:txBody>
      </p:sp>
      <p:grpSp>
        <p:nvGrpSpPr>
          <p:cNvPr id="181" name="圆角矩形 2"/>
          <p:cNvGrpSpPr/>
          <p:nvPr/>
        </p:nvGrpSpPr>
        <p:grpSpPr>
          <a:xfrm>
            <a:off x="2279014" y="852169"/>
            <a:ext cx="577217" cy="568963"/>
            <a:chOff x="0" y="0"/>
            <a:chExt cx="577216" cy="568962"/>
          </a:xfrm>
        </p:grpSpPr>
        <p:sp>
          <p:nvSpPr>
            <p:cNvPr id="179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0" name="1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4" name="圆角矩形 10"/>
          <p:cNvGrpSpPr/>
          <p:nvPr/>
        </p:nvGrpSpPr>
        <p:grpSpPr>
          <a:xfrm>
            <a:off x="3731895" y="939799"/>
            <a:ext cx="5784852" cy="481332"/>
            <a:chOff x="0" y="0"/>
            <a:chExt cx="5784851" cy="481331"/>
          </a:xfrm>
        </p:grpSpPr>
        <p:sp>
          <p:nvSpPr>
            <p:cNvPr id="182" name="圆角矩形"/>
            <p:cNvSpPr/>
            <p:nvPr/>
          </p:nvSpPr>
          <p:spPr>
            <a:xfrm>
              <a:off x="0" y="0"/>
              <a:ext cx="5784852" cy="481332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3" name="Introduc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2000"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Introduction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grpSp>
        <p:nvGrpSpPr>
          <p:cNvPr id="187" name="圆角矩形 11"/>
          <p:cNvGrpSpPr/>
          <p:nvPr/>
        </p:nvGrpSpPr>
        <p:grpSpPr>
          <a:xfrm>
            <a:off x="3731895" y="2105660"/>
            <a:ext cx="5784852" cy="481333"/>
            <a:chOff x="0" y="0"/>
            <a:chExt cx="5784851" cy="481332"/>
          </a:xfrm>
        </p:grpSpPr>
        <p:sp>
          <p:nvSpPr>
            <p:cNvPr id="185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6" name="System Overview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System Overview</a:t>
              </a:r>
            </a:p>
          </p:txBody>
        </p:sp>
      </p:grpSp>
      <p:grpSp>
        <p:nvGrpSpPr>
          <p:cNvPr id="190" name="圆角矩形 12"/>
          <p:cNvGrpSpPr/>
          <p:nvPr/>
        </p:nvGrpSpPr>
        <p:grpSpPr>
          <a:xfrm>
            <a:off x="3731895" y="3271520"/>
            <a:ext cx="5784852" cy="481333"/>
            <a:chOff x="0" y="0"/>
            <a:chExt cx="5784851" cy="481332"/>
          </a:xfrm>
        </p:grpSpPr>
        <p:sp>
          <p:nvSpPr>
            <p:cNvPr id="188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9" name="Technical Details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Technical Details</a:t>
              </a:r>
            </a:p>
          </p:txBody>
        </p:sp>
      </p:grpSp>
      <p:grpSp>
        <p:nvGrpSpPr>
          <p:cNvPr id="193" name="圆角矩形 13"/>
          <p:cNvGrpSpPr/>
          <p:nvPr/>
        </p:nvGrpSpPr>
        <p:grpSpPr>
          <a:xfrm>
            <a:off x="3731895" y="4437379"/>
            <a:ext cx="5784852" cy="481333"/>
            <a:chOff x="0" y="0"/>
            <a:chExt cx="5784851" cy="481332"/>
          </a:xfrm>
        </p:grpSpPr>
        <p:sp>
          <p:nvSpPr>
            <p:cNvPr id="191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2" name="Result Evalua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Result Evaluation</a:t>
              </a:r>
            </a:p>
          </p:txBody>
        </p:sp>
      </p:grpSp>
      <p:grpSp>
        <p:nvGrpSpPr>
          <p:cNvPr id="196" name="圆角矩形 15"/>
          <p:cNvGrpSpPr/>
          <p:nvPr/>
        </p:nvGrpSpPr>
        <p:grpSpPr>
          <a:xfrm>
            <a:off x="2279014" y="2028188"/>
            <a:ext cx="577217" cy="568964"/>
            <a:chOff x="0" y="0"/>
            <a:chExt cx="577216" cy="568962"/>
          </a:xfrm>
        </p:grpSpPr>
        <p:sp>
          <p:nvSpPr>
            <p:cNvPr id="194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5" name="2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99" name="圆角矩形 20"/>
          <p:cNvGrpSpPr/>
          <p:nvPr/>
        </p:nvGrpSpPr>
        <p:grpSpPr>
          <a:xfrm>
            <a:off x="2279014" y="3204210"/>
            <a:ext cx="577217" cy="568963"/>
            <a:chOff x="0" y="0"/>
            <a:chExt cx="577216" cy="568962"/>
          </a:xfrm>
        </p:grpSpPr>
        <p:sp>
          <p:nvSpPr>
            <p:cNvPr id="197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8" name="3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02" name="圆角矩形 22"/>
          <p:cNvGrpSpPr/>
          <p:nvPr/>
        </p:nvGrpSpPr>
        <p:grpSpPr>
          <a:xfrm>
            <a:off x="2279014" y="4380229"/>
            <a:ext cx="577217" cy="568963"/>
            <a:chOff x="0" y="0"/>
            <a:chExt cx="577216" cy="568962"/>
          </a:xfrm>
        </p:grpSpPr>
        <p:sp>
          <p:nvSpPr>
            <p:cNvPr id="200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1" name="4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05" name="圆角矩形 3"/>
          <p:cNvGrpSpPr/>
          <p:nvPr/>
        </p:nvGrpSpPr>
        <p:grpSpPr>
          <a:xfrm>
            <a:off x="3731895" y="5613399"/>
            <a:ext cx="5784852" cy="481333"/>
            <a:chOff x="0" y="0"/>
            <a:chExt cx="5784851" cy="481332"/>
          </a:xfrm>
        </p:grpSpPr>
        <p:sp>
          <p:nvSpPr>
            <p:cNvPr id="203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4" name="Discussion &amp; Future Work"/>
            <p:cNvSpPr txBox="1"/>
            <p:nvPr/>
          </p:nvSpPr>
          <p:spPr>
            <a:xfrm>
              <a:off x="75567" y="65334"/>
              <a:ext cx="5633718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Discussion &amp; Future Work</a:t>
              </a:r>
            </a:p>
          </p:txBody>
        </p:sp>
      </p:grpSp>
      <p:grpSp>
        <p:nvGrpSpPr>
          <p:cNvPr id="208" name="圆角矩形 4"/>
          <p:cNvGrpSpPr/>
          <p:nvPr/>
        </p:nvGrpSpPr>
        <p:grpSpPr>
          <a:xfrm>
            <a:off x="2279014" y="5556249"/>
            <a:ext cx="577217" cy="568962"/>
            <a:chOff x="0" y="0"/>
            <a:chExt cx="577216" cy="568961"/>
          </a:xfrm>
        </p:grpSpPr>
        <p:sp>
          <p:nvSpPr>
            <p:cNvPr id="206" name="圆角矩形"/>
            <p:cNvSpPr/>
            <p:nvPr/>
          </p:nvSpPr>
          <p:spPr>
            <a:xfrm>
              <a:off x="0" y="-1"/>
              <a:ext cx="577217" cy="568962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7" name="5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g391ef340cfe_2_55"/>
          <p:cNvGrpSpPr/>
          <p:nvPr/>
        </p:nvGrpSpPr>
        <p:grpSpPr>
          <a:xfrm>
            <a:off x="38415" y="56830"/>
            <a:ext cx="629292" cy="597542"/>
            <a:chOff x="0" y="0"/>
            <a:chExt cx="629290" cy="597540"/>
          </a:xfrm>
        </p:grpSpPr>
        <p:sp>
          <p:nvSpPr>
            <p:cNvPr id="210" name="Google Shape;214;g391ef340cfe_2_55"/>
            <p:cNvSpPr/>
            <p:nvPr/>
          </p:nvSpPr>
          <p:spPr>
            <a:xfrm flipV="1">
              <a:off x="629286" y="1288"/>
              <a:ext cx="5" cy="596253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Google Shape;215;g391ef340cfe_2_55"/>
            <p:cNvSpPr/>
            <p:nvPr/>
          </p:nvSpPr>
          <p:spPr>
            <a:xfrm rot="16200000">
              <a:off x="17153" y="14969"/>
              <a:ext cx="596253" cy="566313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2" name="Google Shape;216;g391ef340cfe_2_55"/>
            <p:cNvSpPr/>
            <p:nvPr/>
          </p:nvSpPr>
          <p:spPr>
            <a:xfrm flipV="1">
              <a:off x="-1" y="1288"/>
              <a:ext cx="5" cy="596253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4" name="Google Shape;218;g391ef340cfe_2_55"/>
          <p:cNvSpPr/>
          <p:nvPr/>
        </p:nvSpPr>
        <p:spPr>
          <a:xfrm>
            <a:off x="-3" y="6513830"/>
            <a:ext cx="12191371" cy="302263"/>
          </a:xfrm>
          <a:prstGeom prst="rect">
            <a:avLst/>
          </a:prstGeom>
          <a:solidFill>
            <a:srgbClr val="1256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5" name="Google Shape;219;g391ef340cfe_2_55" descr="Google Shape;219;g391ef340cfe_2_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13" y="1196975"/>
            <a:ext cx="6173474" cy="404749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220;g391ef340cfe_2_55"/>
          <p:cNvSpPr txBox="1"/>
          <p:nvPr/>
        </p:nvSpPr>
        <p:spPr>
          <a:xfrm>
            <a:off x="7997825" y="1705450"/>
            <a:ext cx="4064000" cy="319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5750" indent="-285750">
              <a:buClr>
                <a:srgbClr val="92540C"/>
              </a:buClr>
              <a:buSzPts val="2400"/>
              <a:buFont typeface="Arial"/>
              <a:buChar char="•"/>
              <a:defRPr sz="2400" b="1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Voice Recognition </a:t>
            </a:r>
            <a:endParaRPr sz="2800"/>
          </a:p>
          <a:p>
            <a:pPr>
              <a:defRPr sz="2400" b="1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endParaRPr sz="2800"/>
          </a:p>
          <a:p>
            <a:pPr marL="285750" indent="-285750">
              <a:buClr>
                <a:srgbClr val="92540C"/>
              </a:buClr>
              <a:buSzPts val="2400"/>
              <a:buFont typeface="Arial"/>
              <a:buChar char="•"/>
              <a:defRPr sz="2400" b="1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On-device Training</a:t>
            </a:r>
            <a:endParaRPr sz="2800"/>
          </a:p>
          <a:p>
            <a:pPr>
              <a:defRPr sz="2400" b="1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800"/>
          </a:p>
          <a:p>
            <a:pPr marL="285750" lvl="2" indent="-285750">
              <a:buClr>
                <a:srgbClr val="92540C"/>
              </a:buClr>
              <a:buSzPts val="2400"/>
              <a:buFont typeface="Arial"/>
              <a:buChar char="•"/>
              <a:defRPr sz="2400" b="1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Real-time Inference</a:t>
            </a:r>
            <a:endParaRPr sz="2800"/>
          </a:p>
          <a:p>
            <a:pPr>
              <a:defRPr sz="2400" b="1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endParaRPr sz="2800"/>
          </a:p>
          <a:p>
            <a:pPr marL="285750" indent="-285750">
              <a:buClr>
                <a:srgbClr val="92540C"/>
              </a:buClr>
              <a:buSzPts val="2400"/>
              <a:buFont typeface="Arial"/>
              <a:buChar char="•"/>
              <a:defRPr sz="2400" b="1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Federated Learning  </a:t>
            </a:r>
            <a:endParaRPr sz="2800"/>
          </a:p>
          <a:p>
            <a:pPr>
              <a:defRPr sz="2400" b="1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800"/>
          </a:p>
          <a:p>
            <a:pPr marL="285750" indent="-285750">
              <a:buClr>
                <a:srgbClr val="92540C"/>
              </a:buClr>
              <a:buSzPts val="2400"/>
              <a:buFont typeface="Arial"/>
              <a:buChar char="•"/>
              <a:defRPr sz="2400" b="1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Privacy Protection </a:t>
            </a:r>
            <a:r>
              <a:rPr sz="2000"/>
              <a:t> </a:t>
            </a:r>
          </a:p>
        </p:txBody>
      </p:sp>
      <p:sp>
        <p:nvSpPr>
          <p:cNvPr id="217" name="文本占位符 2"/>
          <p:cNvSpPr txBox="1"/>
          <p:nvPr/>
        </p:nvSpPr>
        <p:spPr>
          <a:xfrm>
            <a:off x="771525" y="109853"/>
            <a:ext cx="2489837" cy="542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98" tIns="46798" rIns="46798" bIns="46798">
            <a:normAutofit/>
          </a:bodyPr>
          <a:lstStyle>
            <a:lvl1pPr>
              <a:lnSpc>
                <a:spcPct val="116999"/>
              </a:lnSpc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300" b="1" spc="100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animBg="1" advAuto="0"/>
      <p:bldP spid="216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5;g391ef340cfe_2_67"/>
          <p:cNvGrpSpPr/>
          <p:nvPr/>
        </p:nvGrpSpPr>
        <p:grpSpPr>
          <a:xfrm>
            <a:off x="38415" y="56830"/>
            <a:ext cx="629292" cy="597542"/>
            <a:chOff x="0" y="0"/>
            <a:chExt cx="629290" cy="597540"/>
          </a:xfrm>
        </p:grpSpPr>
        <p:sp>
          <p:nvSpPr>
            <p:cNvPr id="219" name="Google Shape;226;g391ef340cfe_2_67"/>
            <p:cNvSpPr/>
            <p:nvPr/>
          </p:nvSpPr>
          <p:spPr>
            <a:xfrm flipV="1">
              <a:off x="629286" y="1288"/>
              <a:ext cx="5" cy="596253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Google Shape;227;g391ef340cfe_2_67"/>
            <p:cNvSpPr/>
            <p:nvPr/>
          </p:nvSpPr>
          <p:spPr>
            <a:xfrm rot="16200000">
              <a:off x="17153" y="14969"/>
              <a:ext cx="596253" cy="566313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1" name="Google Shape;228;g391ef340cfe_2_67"/>
            <p:cNvSpPr/>
            <p:nvPr/>
          </p:nvSpPr>
          <p:spPr>
            <a:xfrm flipV="1">
              <a:off x="-1" y="1288"/>
              <a:ext cx="5" cy="596253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3" name="Google Shape;230;g391ef340cfe_2_67"/>
          <p:cNvSpPr/>
          <p:nvPr/>
        </p:nvSpPr>
        <p:spPr>
          <a:xfrm>
            <a:off x="-3" y="6513830"/>
            <a:ext cx="12191371" cy="302263"/>
          </a:xfrm>
          <a:prstGeom prst="rect">
            <a:avLst/>
          </a:prstGeom>
          <a:solidFill>
            <a:srgbClr val="1256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26" name="Google Shape;231;g391ef340cfe_2_67"/>
          <p:cNvGrpSpPr/>
          <p:nvPr/>
        </p:nvGrpSpPr>
        <p:grpSpPr>
          <a:xfrm>
            <a:off x="4751704" y="1412875"/>
            <a:ext cx="2831469" cy="3907158"/>
            <a:chOff x="0" y="0"/>
            <a:chExt cx="2831468" cy="3907157"/>
          </a:xfrm>
        </p:grpSpPr>
        <p:sp>
          <p:nvSpPr>
            <p:cNvPr id="224" name="圆角矩形"/>
            <p:cNvSpPr/>
            <p:nvPr/>
          </p:nvSpPr>
          <p:spPr>
            <a:xfrm>
              <a:off x="0" y="0"/>
              <a:ext cx="2831468" cy="39071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D0DCF1"/>
                </a:gs>
                <a:gs pos="74000">
                  <a:schemeClr val="accent1">
                    <a:alpha val="87843"/>
                  </a:schemeClr>
                </a:gs>
                <a:gs pos="100000">
                  <a:srgbClr val="335FB6"/>
                </a:gs>
              </a:gsLst>
              <a:lin ang="5400000" scaled="0"/>
            </a:gra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5" name="ML Algorithm and Implementation on IoT Sensor…"/>
            <p:cNvSpPr txBox="1"/>
            <p:nvPr/>
          </p:nvSpPr>
          <p:spPr>
            <a:xfrm>
              <a:off x="144570" y="144570"/>
              <a:ext cx="2542328" cy="3416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2000" b="1">
                  <a:solidFill>
                    <a:srgbClr val="92540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ML Algorithm and Implementation on IoT Sensor </a:t>
              </a:r>
            </a:p>
            <a:p>
              <a:pPr>
                <a:defRPr b="1">
                  <a:solidFill>
                    <a:srgbClr val="92540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Qingtong You </a:t>
              </a:r>
              <a:endParaRPr lang="en-US" dirty="0"/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&amp; </a:t>
              </a:r>
              <a:r>
                <a:rPr dirty="0" err="1"/>
                <a:t>Qiying</a:t>
              </a:r>
              <a:r>
                <a:rPr dirty="0"/>
                <a:t> Chen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Model Design</a:t>
              </a:r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Feature Extraction</a:t>
              </a:r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Federated Learning</a:t>
              </a:r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BLE Communication</a:t>
              </a:r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Hardware Setup</a:t>
              </a:r>
            </a:p>
          </p:txBody>
        </p:sp>
      </p:grpSp>
      <p:grpSp>
        <p:nvGrpSpPr>
          <p:cNvPr id="229" name="Google Shape;232;g391ef340cfe_2_67"/>
          <p:cNvGrpSpPr/>
          <p:nvPr/>
        </p:nvGrpSpPr>
        <p:grpSpPr>
          <a:xfrm>
            <a:off x="8832850" y="1412875"/>
            <a:ext cx="2947501" cy="3849901"/>
            <a:chOff x="0" y="0"/>
            <a:chExt cx="2947500" cy="3849900"/>
          </a:xfrm>
        </p:grpSpPr>
        <p:sp>
          <p:nvSpPr>
            <p:cNvPr id="227" name="圆角矩形"/>
            <p:cNvSpPr/>
            <p:nvPr/>
          </p:nvSpPr>
          <p:spPr>
            <a:xfrm>
              <a:off x="0" y="0"/>
              <a:ext cx="2947501" cy="3849901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D0DCF1"/>
                </a:gs>
                <a:gs pos="80000">
                  <a:schemeClr val="accent1"/>
                </a:gs>
                <a:gs pos="100000">
                  <a:srgbClr val="335FB6"/>
                </a:gs>
              </a:gsLst>
              <a:lin ang="5400000" scaled="0"/>
            </a:gra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171450" indent="-171450"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8" name="Evaluation and Results…"/>
            <p:cNvSpPr txBox="1"/>
            <p:nvPr/>
          </p:nvSpPr>
          <p:spPr>
            <a:xfrm>
              <a:off x="150234" y="150234"/>
              <a:ext cx="2647033" cy="25325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2400" b="1">
                  <a:solidFill>
                    <a:srgbClr val="92540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Evaluation and Results</a:t>
              </a:r>
              <a:r>
                <a:rPr sz="1600"/>
                <a:t> </a:t>
              </a:r>
            </a:p>
            <a:p>
              <a:pPr>
                <a:defRPr sz="1600" b="1">
                  <a:solidFill>
                    <a:srgbClr val="92540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600"/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Siwei Jiang &amp;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Junzhang Chen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t>Local Accuracy  </a:t>
              </a:r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t>Cross-user Accuracy  </a:t>
              </a:r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t>Federated Accuracy</a:t>
              </a:r>
            </a:p>
          </p:txBody>
        </p:sp>
      </p:grpSp>
      <p:grpSp>
        <p:nvGrpSpPr>
          <p:cNvPr id="232" name="Google Shape;233;g391ef340cfe_2_67"/>
          <p:cNvGrpSpPr/>
          <p:nvPr/>
        </p:nvGrpSpPr>
        <p:grpSpPr>
          <a:xfrm>
            <a:off x="672465" y="1412875"/>
            <a:ext cx="2759077" cy="3907158"/>
            <a:chOff x="0" y="0"/>
            <a:chExt cx="2759076" cy="3907157"/>
          </a:xfrm>
        </p:grpSpPr>
        <p:sp>
          <p:nvSpPr>
            <p:cNvPr id="230" name="圆角矩形"/>
            <p:cNvSpPr/>
            <p:nvPr/>
          </p:nvSpPr>
          <p:spPr>
            <a:xfrm>
              <a:off x="0" y="0"/>
              <a:ext cx="2759076" cy="390715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D0DCF1"/>
                </a:gs>
                <a:gs pos="71000">
                  <a:schemeClr val="accent1"/>
                </a:gs>
                <a:gs pos="100000">
                  <a:srgbClr val="335FB6"/>
                </a:gs>
              </a:gsLst>
              <a:lin ang="5400000" scaled="0"/>
            </a:gra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1" name="Data Collection…"/>
            <p:cNvSpPr txBox="1"/>
            <p:nvPr/>
          </p:nvSpPr>
          <p:spPr>
            <a:xfrm>
              <a:off x="141035" y="141036"/>
              <a:ext cx="2477005" cy="3231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b="1">
                  <a:solidFill>
                    <a:srgbClr val="92540C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 </a:t>
              </a:r>
              <a:r>
                <a:rPr sz="2400" dirty="0"/>
                <a:t>Data Collection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sz="2400" dirty="0"/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Siwei Jiang &amp; </a:t>
              </a:r>
              <a:endParaRPr lang="en-US" dirty="0"/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 err="1"/>
                <a:t>Junzhang</a:t>
              </a:r>
              <a:r>
                <a:rPr dirty="0"/>
                <a:t> Chen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Voice Recording (2 Users)</a:t>
              </a:r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Audio Preprocessing</a:t>
              </a:r>
            </a:p>
            <a:p>
              <a:pPr marL="285750" indent="-285750">
                <a:buClr>
                  <a:srgbClr val="000000"/>
                </a:buClr>
                <a:buSzPts val="1800"/>
                <a:buFont typeface="Arial"/>
                <a:buChar char="•"/>
                <a:defRPr b="1">
                  <a:latin typeface="Arial"/>
                  <a:ea typeface="Arial"/>
                  <a:cs typeface="Arial"/>
                  <a:sym typeface="Arial"/>
                </a:defRPr>
              </a:pPr>
              <a:r>
                <a:rPr dirty="0"/>
                <a:t>Data Labeling &amp; Organization</a:t>
              </a:r>
            </a:p>
          </p:txBody>
        </p:sp>
      </p:grpSp>
      <p:sp>
        <p:nvSpPr>
          <p:cNvPr id="233" name="Google Shape;234;g391ef340cfe_2_67"/>
          <p:cNvSpPr/>
          <p:nvPr/>
        </p:nvSpPr>
        <p:spPr>
          <a:xfrm>
            <a:off x="3685540" y="2853053"/>
            <a:ext cx="889637" cy="568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satOff val="-17871"/>
              <a:lumOff val="-11176"/>
            </a:schemeClr>
          </a:solidFill>
          <a:ln w="12700">
            <a:solidFill>
              <a:srgbClr val="895720"/>
            </a:solidFill>
            <a:miter/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4" name="Google Shape;235;g391ef340cfe_2_67"/>
          <p:cNvSpPr/>
          <p:nvPr/>
        </p:nvSpPr>
        <p:spPr>
          <a:xfrm>
            <a:off x="7822565" y="2925445"/>
            <a:ext cx="889637" cy="5683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>
              <a:satOff val="-17871"/>
              <a:lumOff val="-11176"/>
            </a:schemeClr>
          </a:solidFill>
          <a:ln w="12700">
            <a:solidFill>
              <a:srgbClr val="895720"/>
            </a:solidFill>
            <a:miter/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5" name="文本占位符 2"/>
          <p:cNvSpPr txBox="1"/>
          <p:nvPr/>
        </p:nvSpPr>
        <p:spPr>
          <a:xfrm>
            <a:off x="771525" y="109853"/>
            <a:ext cx="2489837" cy="542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98" tIns="46798" rIns="46798" bIns="46798">
            <a:normAutofit/>
          </a:bodyPr>
          <a:lstStyle>
            <a:lvl1pPr>
              <a:lnSpc>
                <a:spcPct val="116999"/>
              </a:lnSpc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300" b="1" spc="100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4000"/>
    </mc:Choice>
    <mc:Fallback xmlns="">
      <p:transition advClick="0" advTm="1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11"/>
          <p:cNvSpPr txBox="1"/>
          <p:nvPr/>
        </p:nvSpPr>
        <p:spPr>
          <a:xfrm>
            <a:off x="1837520" y="1413183"/>
            <a:ext cx="8481399" cy="541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374" tIns="42374" rIns="42374" bIns="42374" anchor="ctr">
            <a:spAutoFit/>
          </a:bodyPr>
          <a:lstStyle>
            <a:lvl1pPr algn="ctr">
              <a:defRPr sz="3200">
                <a:solidFill>
                  <a:srgbClr val="3458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</a:t>
            </a:r>
          </a:p>
        </p:txBody>
      </p:sp>
      <p:grpSp>
        <p:nvGrpSpPr>
          <p:cNvPr id="241" name="组合 15"/>
          <p:cNvGrpSpPr/>
          <p:nvPr/>
        </p:nvGrpSpPr>
        <p:grpSpPr>
          <a:xfrm>
            <a:off x="38416" y="56831"/>
            <a:ext cx="629289" cy="597539"/>
            <a:chOff x="0" y="0"/>
            <a:chExt cx="629288" cy="597537"/>
          </a:xfrm>
        </p:grpSpPr>
        <p:sp>
          <p:nvSpPr>
            <p:cNvPr id="238" name="直接连接符 10"/>
            <p:cNvSpPr/>
            <p:nvPr/>
          </p:nvSpPr>
          <p:spPr>
            <a:xfrm flipV="1">
              <a:off x="629286" y="1288"/>
              <a:ext cx="2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矩形 10"/>
            <p:cNvSpPr/>
            <p:nvPr/>
          </p:nvSpPr>
          <p:spPr>
            <a:xfrm rot="16200000">
              <a:off x="17153" y="14968"/>
              <a:ext cx="596250" cy="566311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0" name="直接连接符 10"/>
            <p:cNvSpPr/>
            <p:nvPr/>
          </p:nvSpPr>
          <p:spPr>
            <a:xfrm flipV="1">
              <a:off x="-1" y="1288"/>
              <a:ext cx="3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2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771525" y="109853"/>
            <a:ext cx="2489837" cy="542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6999"/>
              </a:lnSpc>
              <a:spcBef>
                <a:spcPts val="0"/>
              </a:spcBef>
              <a:buSzTx/>
              <a:buNone/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300" b="1" spc="100">
                <a:solidFill>
                  <a:srgbClr val="92540C"/>
                </a:solidFill>
              </a:defRPr>
            </a:lvl1pPr>
          </a:lstStyle>
          <a:p>
            <a:r>
              <a:t>Outline</a:t>
            </a:r>
          </a:p>
        </p:txBody>
      </p:sp>
      <p:grpSp>
        <p:nvGrpSpPr>
          <p:cNvPr id="245" name="圆角矩形 2"/>
          <p:cNvGrpSpPr/>
          <p:nvPr/>
        </p:nvGrpSpPr>
        <p:grpSpPr>
          <a:xfrm>
            <a:off x="2279014" y="852169"/>
            <a:ext cx="577217" cy="568963"/>
            <a:chOff x="0" y="0"/>
            <a:chExt cx="577216" cy="568962"/>
          </a:xfrm>
        </p:grpSpPr>
        <p:sp>
          <p:nvSpPr>
            <p:cNvPr id="243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4" name="1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48" name="圆角矩形 10"/>
          <p:cNvGrpSpPr/>
          <p:nvPr/>
        </p:nvGrpSpPr>
        <p:grpSpPr>
          <a:xfrm>
            <a:off x="3731895" y="939800"/>
            <a:ext cx="5784852" cy="481332"/>
            <a:chOff x="0" y="0"/>
            <a:chExt cx="5784851" cy="481331"/>
          </a:xfrm>
        </p:grpSpPr>
        <p:sp>
          <p:nvSpPr>
            <p:cNvPr id="246" name="圆角矩形"/>
            <p:cNvSpPr/>
            <p:nvPr/>
          </p:nvSpPr>
          <p:spPr>
            <a:xfrm>
              <a:off x="0" y="0"/>
              <a:ext cx="5784852" cy="481332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7" name="Introduc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Introduction </a:t>
              </a:r>
            </a:p>
          </p:txBody>
        </p:sp>
      </p:grpSp>
      <p:grpSp>
        <p:nvGrpSpPr>
          <p:cNvPr id="251" name="圆角矩形 11"/>
          <p:cNvGrpSpPr/>
          <p:nvPr/>
        </p:nvGrpSpPr>
        <p:grpSpPr>
          <a:xfrm>
            <a:off x="3731895" y="2105660"/>
            <a:ext cx="5784852" cy="481333"/>
            <a:chOff x="0" y="0"/>
            <a:chExt cx="5784851" cy="481332"/>
          </a:xfrm>
        </p:grpSpPr>
        <p:sp>
          <p:nvSpPr>
            <p:cNvPr id="249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0" name="System Overview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System Overview</a:t>
              </a:r>
            </a:p>
          </p:txBody>
        </p:sp>
      </p:grpSp>
      <p:grpSp>
        <p:nvGrpSpPr>
          <p:cNvPr id="254" name="圆角矩形 12"/>
          <p:cNvGrpSpPr/>
          <p:nvPr/>
        </p:nvGrpSpPr>
        <p:grpSpPr>
          <a:xfrm>
            <a:off x="3731895" y="3271520"/>
            <a:ext cx="5784852" cy="481333"/>
            <a:chOff x="0" y="0"/>
            <a:chExt cx="5784851" cy="481332"/>
          </a:xfrm>
        </p:grpSpPr>
        <p:sp>
          <p:nvSpPr>
            <p:cNvPr id="252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3" name="Technical Details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Technical Details</a:t>
              </a:r>
            </a:p>
          </p:txBody>
        </p:sp>
      </p:grpSp>
      <p:grpSp>
        <p:nvGrpSpPr>
          <p:cNvPr id="257" name="圆角矩形 13"/>
          <p:cNvGrpSpPr/>
          <p:nvPr/>
        </p:nvGrpSpPr>
        <p:grpSpPr>
          <a:xfrm>
            <a:off x="3731895" y="4437379"/>
            <a:ext cx="5784852" cy="481333"/>
            <a:chOff x="0" y="0"/>
            <a:chExt cx="5784851" cy="481332"/>
          </a:xfrm>
        </p:grpSpPr>
        <p:sp>
          <p:nvSpPr>
            <p:cNvPr id="255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6" name="Result Evalua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Result Evaluation</a:t>
              </a:r>
            </a:p>
          </p:txBody>
        </p:sp>
      </p:grpSp>
      <p:grpSp>
        <p:nvGrpSpPr>
          <p:cNvPr id="260" name="圆角矩形 15"/>
          <p:cNvGrpSpPr/>
          <p:nvPr/>
        </p:nvGrpSpPr>
        <p:grpSpPr>
          <a:xfrm>
            <a:off x="2279014" y="2028188"/>
            <a:ext cx="577217" cy="568964"/>
            <a:chOff x="0" y="0"/>
            <a:chExt cx="577216" cy="568962"/>
          </a:xfrm>
        </p:grpSpPr>
        <p:sp>
          <p:nvSpPr>
            <p:cNvPr id="258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9" name="2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63" name="圆角矩形 20"/>
          <p:cNvGrpSpPr/>
          <p:nvPr/>
        </p:nvGrpSpPr>
        <p:grpSpPr>
          <a:xfrm>
            <a:off x="2279014" y="3204210"/>
            <a:ext cx="577217" cy="568963"/>
            <a:chOff x="0" y="0"/>
            <a:chExt cx="577216" cy="568962"/>
          </a:xfrm>
        </p:grpSpPr>
        <p:sp>
          <p:nvSpPr>
            <p:cNvPr id="261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" name="3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66" name="圆角矩形 22"/>
          <p:cNvGrpSpPr/>
          <p:nvPr/>
        </p:nvGrpSpPr>
        <p:grpSpPr>
          <a:xfrm>
            <a:off x="2279014" y="4380229"/>
            <a:ext cx="577217" cy="568963"/>
            <a:chOff x="0" y="0"/>
            <a:chExt cx="577216" cy="568962"/>
          </a:xfrm>
        </p:grpSpPr>
        <p:sp>
          <p:nvSpPr>
            <p:cNvPr id="264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5" name="4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69" name="圆角矩形 3"/>
          <p:cNvGrpSpPr/>
          <p:nvPr/>
        </p:nvGrpSpPr>
        <p:grpSpPr>
          <a:xfrm>
            <a:off x="3731895" y="5613399"/>
            <a:ext cx="5784852" cy="481333"/>
            <a:chOff x="0" y="0"/>
            <a:chExt cx="5784851" cy="481332"/>
          </a:xfrm>
        </p:grpSpPr>
        <p:sp>
          <p:nvSpPr>
            <p:cNvPr id="267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8" name="Discussion &amp; Future Work"/>
            <p:cNvSpPr txBox="1"/>
            <p:nvPr/>
          </p:nvSpPr>
          <p:spPr>
            <a:xfrm>
              <a:off x="75567" y="65334"/>
              <a:ext cx="5633718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Discussion &amp; Future Work</a:t>
              </a:r>
            </a:p>
          </p:txBody>
        </p:sp>
      </p:grpSp>
      <p:grpSp>
        <p:nvGrpSpPr>
          <p:cNvPr id="272" name="圆角矩形 4"/>
          <p:cNvGrpSpPr/>
          <p:nvPr/>
        </p:nvGrpSpPr>
        <p:grpSpPr>
          <a:xfrm>
            <a:off x="2279014" y="5556249"/>
            <a:ext cx="577217" cy="568962"/>
            <a:chOff x="0" y="0"/>
            <a:chExt cx="577216" cy="568961"/>
          </a:xfrm>
        </p:grpSpPr>
        <p:sp>
          <p:nvSpPr>
            <p:cNvPr id="270" name="圆角矩形"/>
            <p:cNvSpPr/>
            <p:nvPr/>
          </p:nvSpPr>
          <p:spPr>
            <a:xfrm>
              <a:off x="0" y="-1"/>
              <a:ext cx="577217" cy="568962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1" name="5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81;p7"/>
          <p:cNvGrpSpPr/>
          <p:nvPr/>
        </p:nvGrpSpPr>
        <p:grpSpPr>
          <a:xfrm>
            <a:off x="38415" y="56830"/>
            <a:ext cx="629292" cy="597542"/>
            <a:chOff x="0" y="0"/>
            <a:chExt cx="629290" cy="597540"/>
          </a:xfrm>
        </p:grpSpPr>
        <p:sp>
          <p:nvSpPr>
            <p:cNvPr id="274" name="Google Shape;282;p7"/>
            <p:cNvSpPr/>
            <p:nvPr/>
          </p:nvSpPr>
          <p:spPr>
            <a:xfrm flipV="1">
              <a:off x="629286" y="1288"/>
              <a:ext cx="5" cy="596253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Google Shape;283;p7"/>
            <p:cNvSpPr/>
            <p:nvPr/>
          </p:nvSpPr>
          <p:spPr>
            <a:xfrm rot="16200000">
              <a:off x="17153" y="14969"/>
              <a:ext cx="596253" cy="566313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6" name="Google Shape;284;p7"/>
            <p:cNvSpPr/>
            <p:nvPr/>
          </p:nvSpPr>
          <p:spPr>
            <a:xfrm flipV="1">
              <a:off x="-1" y="1288"/>
              <a:ext cx="5" cy="596253"/>
            </a:xfrm>
            <a:prstGeom prst="line">
              <a:avLst/>
            </a:prstGeom>
            <a:noFill/>
            <a:ln w="22225" cap="flat">
              <a:solidFill>
                <a:srgbClr val="0079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8" name="Google Shape;286;p7"/>
          <p:cNvSpPr/>
          <p:nvPr/>
        </p:nvSpPr>
        <p:spPr>
          <a:xfrm>
            <a:off x="-3" y="6513830"/>
            <a:ext cx="12191371" cy="302263"/>
          </a:xfrm>
          <a:prstGeom prst="rect">
            <a:avLst/>
          </a:prstGeom>
          <a:solidFill>
            <a:srgbClr val="1256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79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413" y="4520272"/>
            <a:ext cx="1981387" cy="171756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文本占位符 2"/>
          <p:cNvSpPr txBox="1"/>
          <p:nvPr/>
        </p:nvSpPr>
        <p:spPr>
          <a:xfrm>
            <a:off x="771523" y="109853"/>
            <a:ext cx="2970283" cy="542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798" tIns="46798" rIns="46798" bIns="46798">
            <a:normAutofit/>
          </a:bodyPr>
          <a:lstStyle>
            <a:lvl1pPr>
              <a:lnSpc>
                <a:spcPct val="116999"/>
              </a:lnSpc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300" b="1" spc="100">
                <a:solidFill>
                  <a:srgbClr val="92540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System Overview</a:t>
            </a:r>
          </a:p>
        </p:txBody>
      </p:sp>
      <p:pic>
        <p:nvPicPr>
          <p:cNvPr id="281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96" y="694473"/>
            <a:ext cx="10519844" cy="3758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已粘贴的影片.png" descr="已粘贴的影片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63" y="4492690"/>
            <a:ext cx="9129917" cy="147994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直接箭头连接符 10"/>
          <p:cNvSpPr/>
          <p:nvPr/>
        </p:nvSpPr>
        <p:spPr>
          <a:xfrm>
            <a:off x="9460772" y="5232659"/>
            <a:ext cx="345158" cy="2"/>
          </a:xfrm>
          <a:prstGeom prst="line">
            <a:avLst/>
          </a:prstGeom>
          <a:ln w="28575">
            <a:solidFill>
              <a:srgbClr val="92540C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14000">
        <p:push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11"/>
          <p:cNvSpPr txBox="1"/>
          <p:nvPr/>
        </p:nvSpPr>
        <p:spPr>
          <a:xfrm>
            <a:off x="1837520" y="1413183"/>
            <a:ext cx="8481399" cy="541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374" tIns="42374" rIns="42374" bIns="42374" anchor="ctr">
            <a:spAutoFit/>
          </a:bodyPr>
          <a:lstStyle>
            <a:lvl1pPr algn="ctr">
              <a:defRPr sz="3200">
                <a:solidFill>
                  <a:srgbClr val="34588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 </a:t>
            </a:r>
          </a:p>
        </p:txBody>
      </p:sp>
      <p:grpSp>
        <p:nvGrpSpPr>
          <p:cNvPr id="289" name="组合 15"/>
          <p:cNvGrpSpPr/>
          <p:nvPr/>
        </p:nvGrpSpPr>
        <p:grpSpPr>
          <a:xfrm>
            <a:off x="38416" y="56831"/>
            <a:ext cx="629289" cy="597539"/>
            <a:chOff x="0" y="0"/>
            <a:chExt cx="629288" cy="597537"/>
          </a:xfrm>
        </p:grpSpPr>
        <p:sp>
          <p:nvSpPr>
            <p:cNvPr id="286" name="直接连接符 10"/>
            <p:cNvSpPr/>
            <p:nvPr/>
          </p:nvSpPr>
          <p:spPr>
            <a:xfrm flipV="1">
              <a:off x="629286" y="1288"/>
              <a:ext cx="2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87" name="矩形 10"/>
            <p:cNvSpPr/>
            <p:nvPr/>
          </p:nvSpPr>
          <p:spPr>
            <a:xfrm rot="16200000">
              <a:off x="17153" y="14968"/>
              <a:ext cx="596250" cy="566311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8" name="直接连接符 10"/>
            <p:cNvSpPr/>
            <p:nvPr/>
          </p:nvSpPr>
          <p:spPr>
            <a:xfrm flipV="1">
              <a:off x="-1" y="1288"/>
              <a:ext cx="3" cy="596250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0" name="文本占位符 2"/>
          <p:cNvSpPr txBox="1">
            <a:spLocks noGrp="1"/>
          </p:cNvSpPr>
          <p:nvPr>
            <p:ph type="body" sz="quarter" idx="4294967295"/>
          </p:nvPr>
        </p:nvSpPr>
        <p:spPr>
          <a:xfrm>
            <a:off x="771525" y="109853"/>
            <a:ext cx="2489837" cy="542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6999"/>
              </a:lnSpc>
              <a:spcBef>
                <a:spcPts val="0"/>
              </a:spcBef>
              <a:buSzTx/>
              <a:buNone/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sz="2300" b="1" spc="100">
                <a:solidFill>
                  <a:srgbClr val="92540C"/>
                </a:solidFill>
              </a:defRPr>
            </a:lvl1pPr>
          </a:lstStyle>
          <a:p>
            <a:r>
              <a:t>Outline</a:t>
            </a:r>
          </a:p>
        </p:txBody>
      </p:sp>
      <p:grpSp>
        <p:nvGrpSpPr>
          <p:cNvPr id="293" name="圆角矩形 2"/>
          <p:cNvGrpSpPr/>
          <p:nvPr/>
        </p:nvGrpSpPr>
        <p:grpSpPr>
          <a:xfrm>
            <a:off x="2279014" y="852169"/>
            <a:ext cx="577217" cy="568963"/>
            <a:chOff x="0" y="0"/>
            <a:chExt cx="577216" cy="568962"/>
          </a:xfrm>
        </p:grpSpPr>
        <p:sp>
          <p:nvSpPr>
            <p:cNvPr id="291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2" name="1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96" name="圆角矩形 10"/>
          <p:cNvGrpSpPr/>
          <p:nvPr/>
        </p:nvGrpSpPr>
        <p:grpSpPr>
          <a:xfrm>
            <a:off x="3731895" y="939799"/>
            <a:ext cx="5784852" cy="481333"/>
            <a:chOff x="0" y="0"/>
            <a:chExt cx="5784851" cy="481332"/>
          </a:xfrm>
        </p:grpSpPr>
        <p:sp>
          <p:nvSpPr>
            <p:cNvPr id="294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5" name="Introduc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Introduction </a:t>
              </a:r>
            </a:p>
          </p:txBody>
        </p:sp>
      </p:grpSp>
      <p:grpSp>
        <p:nvGrpSpPr>
          <p:cNvPr id="299" name="圆角矩形 11"/>
          <p:cNvGrpSpPr/>
          <p:nvPr/>
        </p:nvGrpSpPr>
        <p:grpSpPr>
          <a:xfrm>
            <a:off x="3731895" y="2105660"/>
            <a:ext cx="5784852" cy="481333"/>
            <a:chOff x="0" y="0"/>
            <a:chExt cx="5784851" cy="481332"/>
          </a:xfrm>
        </p:grpSpPr>
        <p:sp>
          <p:nvSpPr>
            <p:cNvPr id="297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8" name="System Overview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System Overview</a:t>
              </a:r>
            </a:p>
          </p:txBody>
        </p:sp>
      </p:grpSp>
      <p:grpSp>
        <p:nvGrpSpPr>
          <p:cNvPr id="302" name="圆角矩形 12"/>
          <p:cNvGrpSpPr/>
          <p:nvPr/>
        </p:nvGrpSpPr>
        <p:grpSpPr>
          <a:xfrm>
            <a:off x="3731895" y="3271520"/>
            <a:ext cx="5784852" cy="481333"/>
            <a:chOff x="0" y="0"/>
            <a:chExt cx="5784851" cy="481332"/>
          </a:xfrm>
        </p:grpSpPr>
        <p:sp>
          <p:nvSpPr>
            <p:cNvPr id="300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1" name="Technical Details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Technical Details</a:t>
              </a:r>
            </a:p>
          </p:txBody>
        </p:sp>
      </p:grpSp>
      <p:grpSp>
        <p:nvGrpSpPr>
          <p:cNvPr id="305" name="圆角矩形 13"/>
          <p:cNvGrpSpPr/>
          <p:nvPr/>
        </p:nvGrpSpPr>
        <p:grpSpPr>
          <a:xfrm>
            <a:off x="3731895" y="4437379"/>
            <a:ext cx="5784852" cy="481333"/>
            <a:chOff x="0" y="0"/>
            <a:chExt cx="5784851" cy="481332"/>
          </a:xfrm>
        </p:grpSpPr>
        <p:sp>
          <p:nvSpPr>
            <p:cNvPr id="303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4" name="Result Evaluation"/>
            <p:cNvSpPr txBox="1"/>
            <p:nvPr/>
          </p:nvSpPr>
          <p:spPr>
            <a:xfrm>
              <a:off x="75567" y="53049"/>
              <a:ext cx="5633718" cy="375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Result Evaluation</a:t>
              </a:r>
            </a:p>
          </p:txBody>
        </p:sp>
      </p:grpSp>
      <p:grpSp>
        <p:nvGrpSpPr>
          <p:cNvPr id="308" name="圆角矩形 15"/>
          <p:cNvGrpSpPr/>
          <p:nvPr/>
        </p:nvGrpSpPr>
        <p:grpSpPr>
          <a:xfrm>
            <a:off x="2279014" y="2028188"/>
            <a:ext cx="577217" cy="568964"/>
            <a:chOff x="0" y="0"/>
            <a:chExt cx="577216" cy="568962"/>
          </a:xfrm>
        </p:grpSpPr>
        <p:sp>
          <p:nvSpPr>
            <p:cNvPr id="306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7" name="2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11" name="圆角矩形 20"/>
          <p:cNvGrpSpPr/>
          <p:nvPr/>
        </p:nvGrpSpPr>
        <p:grpSpPr>
          <a:xfrm>
            <a:off x="2279014" y="3204210"/>
            <a:ext cx="577217" cy="568963"/>
            <a:chOff x="0" y="0"/>
            <a:chExt cx="577216" cy="568962"/>
          </a:xfrm>
        </p:grpSpPr>
        <p:sp>
          <p:nvSpPr>
            <p:cNvPr id="309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0" name="3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89572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14" name="圆角矩形 22"/>
          <p:cNvGrpSpPr/>
          <p:nvPr/>
        </p:nvGrpSpPr>
        <p:grpSpPr>
          <a:xfrm>
            <a:off x="2279014" y="4380229"/>
            <a:ext cx="577217" cy="568963"/>
            <a:chOff x="0" y="0"/>
            <a:chExt cx="577216" cy="568962"/>
          </a:xfrm>
        </p:grpSpPr>
        <p:sp>
          <p:nvSpPr>
            <p:cNvPr id="312" name="圆角矩形"/>
            <p:cNvSpPr/>
            <p:nvPr/>
          </p:nvSpPr>
          <p:spPr>
            <a:xfrm>
              <a:off x="0" y="-1"/>
              <a:ext cx="577217" cy="568964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3" name="4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17" name="圆角矩形 3"/>
          <p:cNvGrpSpPr/>
          <p:nvPr/>
        </p:nvGrpSpPr>
        <p:grpSpPr>
          <a:xfrm>
            <a:off x="3731895" y="5613399"/>
            <a:ext cx="5784852" cy="481333"/>
            <a:chOff x="0" y="0"/>
            <a:chExt cx="5784851" cy="481332"/>
          </a:xfrm>
        </p:grpSpPr>
        <p:sp>
          <p:nvSpPr>
            <p:cNvPr id="315" name="圆角矩形"/>
            <p:cNvSpPr/>
            <p:nvPr/>
          </p:nvSpPr>
          <p:spPr>
            <a:xfrm>
              <a:off x="0" y="-1"/>
              <a:ext cx="5784852" cy="481333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6" name="Discussion &amp; Future Work"/>
            <p:cNvSpPr txBox="1"/>
            <p:nvPr/>
          </p:nvSpPr>
          <p:spPr>
            <a:xfrm>
              <a:off x="75567" y="65334"/>
              <a:ext cx="5633718" cy="350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Discussion &amp; Future Work</a:t>
              </a:r>
            </a:p>
          </p:txBody>
        </p:sp>
      </p:grpSp>
      <p:grpSp>
        <p:nvGrpSpPr>
          <p:cNvPr id="320" name="圆角矩形 4"/>
          <p:cNvGrpSpPr/>
          <p:nvPr/>
        </p:nvGrpSpPr>
        <p:grpSpPr>
          <a:xfrm>
            <a:off x="2279014" y="5556249"/>
            <a:ext cx="577217" cy="568962"/>
            <a:chOff x="0" y="0"/>
            <a:chExt cx="577216" cy="568961"/>
          </a:xfrm>
        </p:grpSpPr>
        <p:sp>
          <p:nvSpPr>
            <p:cNvPr id="318" name="圆角矩形"/>
            <p:cNvSpPr/>
            <p:nvPr/>
          </p:nvSpPr>
          <p:spPr>
            <a:xfrm>
              <a:off x="0" y="-1"/>
              <a:ext cx="577217" cy="568962"/>
            </a:xfrm>
            <a:prstGeom prst="roundRect">
              <a:avLst>
                <a:gd name="adj" fmla="val 16667"/>
              </a:avLst>
            </a:prstGeom>
            <a:solidFill>
              <a:srgbClr val="125699"/>
            </a:solidFill>
            <a:ln w="12700" cap="flat">
              <a:solidFill>
                <a:srgbClr val="125699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9" name="5"/>
            <p:cNvSpPr txBox="1"/>
            <p:nvPr/>
          </p:nvSpPr>
          <p:spPr>
            <a:xfrm>
              <a:off x="79843" y="65945"/>
              <a:ext cx="417529" cy="4370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40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组合 15"/>
          <p:cNvGrpSpPr/>
          <p:nvPr/>
        </p:nvGrpSpPr>
        <p:grpSpPr>
          <a:xfrm>
            <a:off x="38415" y="56829"/>
            <a:ext cx="629290" cy="597542"/>
            <a:chOff x="0" y="-1"/>
            <a:chExt cx="629289" cy="597540"/>
          </a:xfrm>
        </p:grpSpPr>
        <p:sp>
          <p:nvSpPr>
            <p:cNvPr id="322" name="直接连接符 10"/>
            <p:cNvSpPr/>
            <p:nvPr/>
          </p:nvSpPr>
          <p:spPr>
            <a:xfrm flipV="1">
              <a:off x="629287" y="1288"/>
              <a:ext cx="2" cy="596252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矩形 10"/>
            <p:cNvSpPr/>
            <p:nvPr/>
          </p:nvSpPr>
          <p:spPr>
            <a:xfrm rot="16200000">
              <a:off x="17152" y="14968"/>
              <a:ext cx="596253" cy="566313"/>
            </a:xfrm>
            <a:prstGeom prst="rect">
              <a:avLst/>
            </a:prstGeom>
            <a:solidFill>
              <a:srgbClr val="125699"/>
            </a:solidFill>
            <a:ln w="12700" cap="flat">
              <a:noFill/>
              <a:miter lim="400000"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3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4" name="直接连接符 10"/>
            <p:cNvSpPr/>
            <p:nvPr/>
          </p:nvSpPr>
          <p:spPr>
            <a:xfrm flipV="1">
              <a:off x="-1" y="1288"/>
              <a:ext cx="4" cy="596252"/>
            </a:xfrm>
            <a:prstGeom prst="line">
              <a:avLst/>
            </a:prstGeom>
            <a:solidFill>
              <a:srgbClr val="125699"/>
            </a:solidFill>
            <a:ln w="22225" cap="flat">
              <a:solidFill>
                <a:srgbClr val="0079BA"/>
              </a:solidFill>
              <a:prstDash val="solid"/>
              <a:round/>
            </a:ln>
            <a:effectLst>
              <a:outerShdw blurRad="12700" dist="127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6" name="文本占位符 2"/>
          <p:cNvSpPr txBox="1">
            <a:spLocks noGrp="1"/>
          </p:cNvSpPr>
          <p:nvPr>
            <p:ph type="subTitle" sz="quarter" idx="1"/>
          </p:nvPr>
        </p:nvSpPr>
        <p:spPr>
          <a:xfrm>
            <a:off x="682623" y="109852"/>
            <a:ext cx="5908045" cy="5429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tabLst>
                <a:tab pos="596900" algn="l"/>
                <a:tab pos="1193800" algn="l"/>
                <a:tab pos="1803400" algn="l"/>
                <a:tab pos="2400300" algn="l"/>
                <a:tab pos="3009900" algn="l"/>
                <a:tab pos="3606800" algn="l"/>
                <a:tab pos="4216400" algn="l"/>
                <a:tab pos="4813300" algn="l"/>
              </a:tabLst>
              <a:defRPr b="1" spc="100">
                <a:solidFill>
                  <a:srgbClr val="285594"/>
                </a:solidFill>
              </a:defRPr>
            </a:pPr>
            <a:r>
              <a:t>Technical Details </a:t>
            </a:r>
            <a:r>
              <a:rPr sz="2000" spc="0">
                <a:solidFill>
                  <a:srgbClr val="885620"/>
                </a:solidFill>
              </a:rPr>
              <a:t>|Data Collection</a:t>
            </a:r>
          </a:p>
        </p:txBody>
      </p:sp>
      <p:sp>
        <p:nvSpPr>
          <p:cNvPr id="327" name="直接箭头连接符 2"/>
          <p:cNvSpPr/>
          <p:nvPr/>
        </p:nvSpPr>
        <p:spPr>
          <a:xfrm>
            <a:off x="623569" y="1700529"/>
            <a:ext cx="3270251" cy="1"/>
          </a:xfrm>
          <a:prstGeom prst="line">
            <a:avLst/>
          </a:prstGeom>
          <a:ln w="57150">
            <a:solidFill>
              <a:schemeClr val="accent1"/>
            </a:solidFill>
            <a:miter/>
            <a:tailEnd type="triangle"/>
          </a:ln>
          <a:effectLst>
            <a:outerShdw blurRad="101600" dist="50800" dir="5400000" rotWithShape="0">
              <a:schemeClr val="accent1">
                <a:alpha val="60000"/>
              </a:scheme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8" name="文本框 9"/>
          <p:cNvSpPr txBox="1"/>
          <p:nvPr/>
        </p:nvSpPr>
        <p:spPr>
          <a:xfrm>
            <a:off x="623569" y="1038860"/>
            <a:ext cx="3145157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 collection using MCU Mic</a:t>
            </a:r>
          </a:p>
        </p:txBody>
      </p:sp>
      <p:sp>
        <p:nvSpPr>
          <p:cNvPr id="329" name="直接箭头连接符 10"/>
          <p:cNvSpPr/>
          <p:nvPr/>
        </p:nvSpPr>
        <p:spPr>
          <a:xfrm>
            <a:off x="4223384" y="1700529"/>
            <a:ext cx="3600451" cy="1"/>
          </a:xfrm>
          <a:prstGeom prst="line">
            <a:avLst/>
          </a:prstGeom>
          <a:ln w="57150">
            <a:solidFill>
              <a:schemeClr val="accent1"/>
            </a:solidFill>
            <a:miter/>
            <a:tailEnd type="triangle"/>
          </a:ln>
          <a:effectLst>
            <a:outerShdw blurRad="101600" dist="50800" dir="5400000" rotWithShape="0">
              <a:schemeClr val="accent1">
                <a:alpha val="60000"/>
              </a:scheme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0" name="文本框 12"/>
          <p:cNvSpPr txBox="1"/>
          <p:nvPr/>
        </p:nvSpPr>
        <p:spPr>
          <a:xfrm>
            <a:off x="4223384" y="1038225"/>
            <a:ext cx="4064001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Voice data trimming and alignment</a:t>
            </a:r>
          </a:p>
        </p:txBody>
      </p:sp>
      <p:sp>
        <p:nvSpPr>
          <p:cNvPr id="331" name="直接箭头连接符 13"/>
          <p:cNvSpPr/>
          <p:nvPr/>
        </p:nvSpPr>
        <p:spPr>
          <a:xfrm>
            <a:off x="8328025" y="1700529"/>
            <a:ext cx="3270250" cy="1"/>
          </a:xfrm>
          <a:prstGeom prst="line">
            <a:avLst/>
          </a:prstGeom>
          <a:ln w="57150">
            <a:solidFill>
              <a:schemeClr val="accent1"/>
            </a:solidFill>
            <a:miter/>
            <a:tailEnd type="triangle"/>
          </a:ln>
          <a:effectLst>
            <a:outerShdw blurRad="101600" dist="50800" dir="5400000" rotWithShape="0">
              <a:schemeClr val="accent1">
                <a:alpha val="60000"/>
              </a:scheme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32" name="文本框 14"/>
          <p:cNvSpPr txBox="1"/>
          <p:nvPr/>
        </p:nvSpPr>
        <p:spPr>
          <a:xfrm>
            <a:off x="668019" y="2030095"/>
            <a:ext cx="3129282" cy="1059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Classes</a:t>
            </a:r>
            <a:r>
              <a:rPr b="0"/>
              <a:t>: on/off 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Users</a:t>
            </a:r>
            <a:r>
              <a:rPr b="0"/>
              <a:t>: 1 male and 1 female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Train : Val : Test</a:t>
            </a:r>
            <a:r>
              <a:rPr b="0"/>
              <a:t>: ~6:2:2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Total Samples</a:t>
            </a:r>
            <a:r>
              <a:rPr b="0"/>
              <a:t>: 260/222</a:t>
            </a:r>
          </a:p>
        </p:txBody>
      </p:sp>
      <p:sp>
        <p:nvSpPr>
          <p:cNvPr id="333" name="文本框 16"/>
          <p:cNvSpPr txBox="1"/>
          <p:nvPr/>
        </p:nvSpPr>
        <p:spPr>
          <a:xfrm>
            <a:off x="4151629" y="2085975"/>
            <a:ext cx="3925571" cy="1859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Uniform Trimming</a:t>
            </a:r>
            <a:r>
              <a:rPr b="0"/>
              <a:t>: All samples clipped to 500ms (8000 points).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Onset Alignment</a:t>
            </a:r>
            <a:r>
              <a:rPr b="0"/>
              <a:t>: Aligning the start point with the voice energy onset.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Optimization</a:t>
            </a:r>
            <a:r>
              <a:rPr b="0"/>
              <a:t>: Simplifying data patterns to enhance training efficiency and inference accuracy.</a:t>
            </a:r>
          </a:p>
        </p:txBody>
      </p:sp>
      <p:sp>
        <p:nvSpPr>
          <p:cNvPr id="334" name="文本框 17"/>
          <p:cNvSpPr txBox="1"/>
          <p:nvPr/>
        </p:nvSpPr>
        <p:spPr>
          <a:xfrm>
            <a:off x="8328025" y="1038225"/>
            <a:ext cx="3496946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 Conversion &amp; MCU Loading</a:t>
            </a:r>
          </a:p>
        </p:txBody>
      </p:sp>
      <p:sp>
        <p:nvSpPr>
          <p:cNvPr id="335" name="文本框 18"/>
          <p:cNvSpPr txBox="1"/>
          <p:nvPr/>
        </p:nvSpPr>
        <p:spPr>
          <a:xfrm>
            <a:off x="8328025" y="2023745"/>
            <a:ext cx="3181350" cy="1326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Int16 PCM Export: </a:t>
            </a:r>
            <a:r>
              <a:rPr b="0"/>
              <a:t>Directly extract the MCU's native int16 PCM audio data and stored as C arrays for subsequent pre-processing.</a:t>
            </a:r>
          </a:p>
        </p:txBody>
      </p:sp>
      <p:pic>
        <p:nvPicPr>
          <p:cNvPr id="336" name="图片 20" descr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54" y="4239259"/>
            <a:ext cx="5179061" cy="2291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图片 21" descr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" y="4237990"/>
            <a:ext cx="5161916" cy="2283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ll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00FF"/>
      </a:hlink>
      <a:folHlink>
        <a:srgbClr val="FF00FF"/>
      </a:folHlink>
    </a:clrScheme>
    <a:fontScheme name="WP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P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00FF"/>
      </a:hlink>
      <a:folHlink>
        <a:srgbClr val="FF00FF"/>
      </a:folHlink>
    </a:clrScheme>
    <a:fontScheme name="WP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P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672</Words>
  <Application>Microsoft Macintosh PowerPoint</Application>
  <PresentationFormat>寬螢幕</PresentationFormat>
  <Paragraphs>206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Heiti SC Medium</vt:lpstr>
      <vt:lpstr>Times Roman</vt:lpstr>
      <vt:lpstr>Arial</vt:lpstr>
      <vt:lpstr>Calibri</vt:lpstr>
      <vt:lpstr>WPS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Qingtong You</cp:lastModifiedBy>
  <cp:revision>6</cp:revision>
  <dcterms:modified xsi:type="dcterms:W3CDTF">2026-01-06T15:02:18Z</dcterms:modified>
</cp:coreProperties>
</file>